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3061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184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1128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8293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44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8834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8114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2000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4213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20975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3/25/2022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3480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3/25/2022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5608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Matthew+27%3A32-61&amp;version=NIV#fen-NIV-24176b" TargetMode="External"/><Relationship Id="rId2" Type="http://schemas.openxmlformats.org/officeDocument/2006/relationships/hyperlink" Target="https://www.biblegateway.com/passage/?search=+Matthew+27%3A32-61&amp;version=NIV#fen-NIV-24176a"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g multicolored ribbons is fluttering in the wind">
            <a:extLst>
              <a:ext uri="{FF2B5EF4-FFF2-40B4-BE49-F238E27FC236}">
                <a16:creationId xmlns:a16="http://schemas.microsoft.com/office/drawing/2014/main" id="{20E6307E-BB20-4057-9710-76865092DDE3}"/>
              </a:ext>
            </a:extLst>
          </p:cNvPr>
          <p:cNvPicPr>
            <a:picLocks noChangeAspect="1"/>
          </p:cNvPicPr>
          <p:nvPr/>
        </p:nvPicPr>
        <p:blipFill rotWithShape="1">
          <a:blip r:embed="rId2">
            <a:extLst>
              <a:ext uri="{28A0092B-C50C-407E-A947-70E740481C1C}">
                <a14:useLocalDpi xmlns:a14="http://schemas.microsoft.com/office/drawing/2010/main" val="0"/>
              </a:ext>
            </a:extLst>
          </a:blip>
          <a:srcRect t="8558" b="7172"/>
          <a:stretch/>
        </p:blipFill>
        <p:spPr>
          <a:xfrm>
            <a:off x="20" y="10"/>
            <a:ext cx="12191980" cy="6857990"/>
          </a:xfrm>
          <a:prstGeom prst="rect">
            <a:avLst/>
          </a:prstGeom>
        </p:spPr>
      </p:pic>
      <p:sp>
        <p:nvSpPr>
          <p:cNvPr id="23"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987C2-A2D2-4844-8C3D-BE4BD829DDFA}"/>
              </a:ext>
            </a:extLst>
          </p:cNvPr>
          <p:cNvSpPr>
            <a:spLocks noGrp="1"/>
          </p:cNvSpPr>
          <p:nvPr>
            <p:ph type="ctrTitle"/>
          </p:nvPr>
        </p:nvSpPr>
        <p:spPr>
          <a:xfrm>
            <a:off x="1048561" y="1066800"/>
            <a:ext cx="3931320" cy="2267193"/>
          </a:xfrm>
        </p:spPr>
        <p:txBody>
          <a:bodyPr>
            <a:normAutofit/>
          </a:bodyPr>
          <a:lstStyle/>
          <a:p>
            <a:r>
              <a:rPr lang="mi-NZ" sz="4000" dirty="0" err="1">
                <a:latin typeface="Calibri" panose="020F0502020204030204" pitchFamily="34" charset="0"/>
                <a:cs typeface="Calibri" panose="020F0502020204030204" pitchFamily="34" charset="0"/>
              </a:rPr>
              <a:t>Welcome</a:t>
            </a:r>
            <a:endParaRPr lang="en-NZ" sz="4000" dirty="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3871114"/>
            <a:ext cx="867485" cy="115439"/>
            <a:chOff x="8910933" y="1861308"/>
            <a:chExt cx="867485" cy="115439"/>
          </a:xfrm>
        </p:grpSpPr>
        <p:sp>
          <p:nvSpPr>
            <p:cNvPr id="26" name="Rectangle 25">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48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11 </a:t>
            </a:r>
            <a:r>
              <a:rPr lang="en-GB" sz="3200" b="0" i="0" dirty="0">
                <a:solidFill>
                  <a:srgbClr val="000000"/>
                </a:solidFill>
                <a:effectLst/>
                <a:latin typeface="system-ui"/>
              </a:rPr>
              <a:t>Meanwhile Jesus stood before the governor, and the governor asked him, “Are you the king of the Jews?”</a:t>
            </a:r>
          </a:p>
          <a:p>
            <a:pPr algn="l"/>
            <a:r>
              <a:rPr lang="en-GB" sz="3200" b="0" i="0" dirty="0">
                <a:solidFill>
                  <a:srgbClr val="000000"/>
                </a:solidFill>
                <a:effectLst/>
                <a:latin typeface="system-ui"/>
              </a:rPr>
              <a:t>“You have said so,” Jesus replied.</a:t>
            </a:r>
          </a:p>
          <a:p>
            <a:pPr algn="l"/>
            <a:r>
              <a:rPr lang="en-GB" sz="3200" b="1" i="0" baseline="30000" dirty="0">
                <a:solidFill>
                  <a:srgbClr val="000000"/>
                </a:solidFill>
                <a:effectLst/>
                <a:latin typeface="system-ui"/>
              </a:rPr>
              <a:t>12 </a:t>
            </a:r>
            <a:r>
              <a:rPr lang="en-GB" sz="3200" b="0" i="0" dirty="0">
                <a:solidFill>
                  <a:srgbClr val="000000"/>
                </a:solidFill>
                <a:effectLst/>
                <a:latin typeface="system-ui"/>
              </a:rPr>
              <a:t>When he was accused by the chief priests and the elders, he gave no answer. </a:t>
            </a:r>
            <a:r>
              <a:rPr lang="en-GB" sz="3200" b="1" i="0" baseline="30000" dirty="0">
                <a:solidFill>
                  <a:srgbClr val="000000"/>
                </a:solidFill>
                <a:effectLst/>
                <a:latin typeface="system-ui"/>
              </a:rPr>
              <a:t>13 </a:t>
            </a:r>
            <a:r>
              <a:rPr lang="en-GB" sz="3200" b="0" i="0" dirty="0">
                <a:solidFill>
                  <a:srgbClr val="000000"/>
                </a:solidFill>
                <a:effectLst/>
                <a:latin typeface="system-ui"/>
              </a:rPr>
              <a:t>Then Pilate asked him, “Don’t you hear the testimony they are bringing against you?” </a:t>
            </a:r>
            <a:r>
              <a:rPr lang="en-GB" sz="3200" b="1" i="0" baseline="30000" dirty="0">
                <a:solidFill>
                  <a:srgbClr val="000000"/>
                </a:solidFill>
                <a:effectLst/>
                <a:latin typeface="system-ui"/>
              </a:rPr>
              <a:t>14 </a:t>
            </a:r>
            <a:r>
              <a:rPr lang="en-GB" sz="3200" b="0" i="0" dirty="0">
                <a:solidFill>
                  <a:srgbClr val="000000"/>
                </a:solidFill>
                <a:effectLst/>
                <a:latin typeface="system-ui"/>
              </a:rPr>
              <a:t>But Jesus made no reply, not even to a single charge—to the great amazement of the governor.</a:t>
            </a:r>
          </a:p>
          <a:p>
            <a:pPr algn="l"/>
            <a:r>
              <a:rPr lang="en-GB" sz="3200" b="1" i="0" baseline="30000" dirty="0">
                <a:solidFill>
                  <a:srgbClr val="000000"/>
                </a:solidFill>
                <a:effectLst/>
                <a:latin typeface="system-ui"/>
              </a:rPr>
              <a:t>15 </a:t>
            </a:r>
            <a:r>
              <a:rPr lang="en-GB" sz="3200" b="0" i="0" dirty="0">
                <a:solidFill>
                  <a:srgbClr val="000000"/>
                </a:solidFill>
                <a:effectLst/>
                <a:latin typeface="system-ui"/>
              </a:rPr>
              <a:t>Now it was the governor’s custom at the festival to release a prisoner chosen by the crowd. </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75542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4524315"/>
          </a:xfrm>
          <a:prstGeom prst="rect">
            <a:avLst/>
          </a:prstGeom>
          <a:noFill/>
        </p:spPr>
        <p:txBody>
          <a:bodyPr wrap="square">
            <a:spAutoFit/>
          </a:bodyPr>
          <a:lstStyle/>
          <a:p>
            <a:pPr algn="l"/>
            <a:r>
              <a:rPr lang="en-GB" sz="3200" b="1" i="0" baseline="30000" dirty="0">
                <a:solidFill>
                  <a:srgbClr val="000000"/>
                </a:solidFill>
                <a:effectLst/>
                <a:latin typeface="system-ui"/>
              </a:rPr>
              <a:t>16 </a:t>
            </a:r>
            <a:r>
              <a:rPr lang="en-GB" sz="3200" b="0" i="0" dirty="0">
                <a:solidFill>
                  <a:srgbClr val="000000"/>
                </a:solidFill>
                <a:effectLst/>
                <a:latin typeface="system-ui"/>
              </a:rPr>
              <a:t>At that time they had a well-known prisoner whose name was Jesus Barabbas. </a:t>
            </a:r>
            <a:r>
              <a:rPr lang="en-GB" sz="3200" b="1" i="0" baseline="30000" dirty="0">
                <a:solidFill>
                  <a:srgbClr val="000000"/>
                </a:solidFill>
                <a:effectLst/>
                <a:latin typeface="system-ui"/>
              </a:rPr>
              <a:t>17 </a:t>
            </a:r>
            <a:r>
              <a:rPr lang="en-GB" sz="3200" b="0" i="0" dirty="0">
                <a:solidFill>
                  <a:srgbClr val="000000"/>
                </a:solidFill>
                <a:effectLst/>
                <a:latin typeface="system-ui"/>
              </a:rPr>
              <a:t>So when the crowd had gathered, Pilate asked them, “Which one do you want me to release to you: Jesus Barabbas, or Jesus who is called the Messiah?” </a:t>
            </a:r>
            <a:r>
              <a:rPr lang="en-GB" sz="3200" b="1" i="0" baseline="30000" dirty="0">
                <a:solidFill>
                  <a:srgbClr val="000000"/>
                </a:solidFill>
                <a:effectLst/>
                <a:latin typeface="system-ui"/>
              </a:rPr>
              <a:t>18 </a:t>
            </a:r>
            <a:r>
              <a:rPr lang="en-GB" sz="3200" b="0" i="0" dirty="0">
                <a:solidFill>
                  <a:srgbClr val="000000"/>
                </a:solidFill>
                <a:effectLst/>
                <a:latin typeface="system-ui"/>
              </a:rPr>
              <a:t>For he knew it was out of self-interest that they had handed Jesus over to him.</a:t>
            </a:r>
          </a:p>
          <a:p>
            <a:pPr algn="l"/>
            <a:r>
              <a:rPr lang="en-GB" sz="3200" b="1" i="0" baseline="30000" dirty="0">
                <a:solidFill>
                  <a:srgbClr val="000000"/>
                </a:solidFill>
                <a:effectLst/>
                <a:latin typeface="system-ui"/>
              </a:rPr>
              <a:t>19 </a:t>
            </a:r>
            <a:r>
              <a:rPr lang="en-GB" sz="3200" b="0" i="0" dirty="0">
                <a:solidFill>
                  <a:srgbClr val="000000"/>
                </a:solidFill>
                <a:effectLst/>
                <a:latin typeface="system-ui"/>
              </a:rPr>
              <a:t>While Pilate was sitting on the judge’s seat, his wife sent him this message: “Don’t have anything to do with that innocent man, for I have suffered a great deal today in a dream because of him.”</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267830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20 </a:t>
            </a:r>
            <a:r>
              <a:rPr lang="en-GB" sz="3200" b="0" i="0" dirty="0">
                <a:solidFill>
                  <a:srgbClr val="000000"/>
                </a:solidFill>
                <a:effectLst/>
                <a:latin typeface="system-ui"/>
              </a:rPr>
              <a:t>But the chief priests and the elders persuaded the crowd to ask for Barabbas and to have Jesus executed.</a:t>
            </a:r>
          </a:p>
          <a:p>
            <a:pPr algn="l"/>
            <a:r>
              <a:rPr lang="en-GB" sz="3200" b="1" i="0" baseline="30000" dirty="0">
                <a:solidFill>
                  <a:srgbClr val="000000"/>
                </a:solidFill>
                <a:effectLst/>
                <a:latin typeface="system-ui"/>
              </a:rPr>
              <a:t>21 </a:t>
            </a:r>
            <a:r>
              <a:rPr lang="en-GB" sz="3200" b="0" i="0" dirty="0">
                <a:solidFill>
                  <a:srgbClr val="000000"/>
                </a:solidFill>
                <a:effectLst/>
                <a:latin typeface="system-ui"/>
              </a:rPr>
              <a:t>“Which of the two do you want me to release to you?” asked the governor.</a:t>
            </a:r>
          </a:p>
          <a:p>
            <a:pPr algn="l"/>
            <a:r>
              <a:rPr lang="en-GB" sz="3200" b="0" i="0" dirty="0">
                <a:solidFill>
                  <a:srgbClr val="000000"/>
                </a:solidFill>
                <a:effectLst/>
                <a:latin typeface="system-ui"/>
              </a:rPr>
              <a:t>“Barabbas,” they answered.</a:t>
            </a:r>
          </a:p>
          <a:p>
            <a:pPr algn="l"/>
            <a:r>
              <a:rPr lang="en-GB" sz="3200" b="1" i="0" baseline="30000" dirty="0">
                <a:solidFill>
                  <a:srgbClr val="000000"/>
                </a:solidFill>
                <a:effectLst/>
                <a:latin typeface="system-ui"/>
              </a:rPr>
              <a:t>22 </a:t>
            </a:r>
            <a:r>
              <a:rPr lang="en-GB" sz="3200" b="0" i="0" dirty="0">
                <a:solidFill>
                  <a:srgbClr val="000000"/>
                </a:solidFill>
                <a:effectLst/>
                <a:latin typeface="system-ui"/>
              </a:rPr>
              <a:t>“What shall I do, then, with Jesus who is called the Messiah?” Pilate asked.</a:t>
            </a:r>
          </a:p>
          <a:p>
            <a:pPr algn="l"/>
            <a:r>
              <a:rPr lang="en-GB" sz="3200" b="0" i="0" dirty="0">
                <a:solidFill>
                  <a:srgbClr val="000000"/>
                </a:solidFill>
                <a:effectLst/>
                <a:latin typeface="system-ui"/>
              </a:rPr>
              <a:t>They all answered, “Crucify him!”</a:t>
            </a:r>
          </a:p>
          <a:p>
            <a:pPr algn="l"/>
            <a:r>
              <a:rPr lang="en-GB" sz="3200" b="1" i="0" baseline="30000" dirty="0">
                <a:solidFill>
                  <a:srgbClr val="000000"/>
                </a:solidFill>
                <a:effectLst/>
                <a:latin typeface="system-ui"/>
              </a:rPr>
              <a:t>23 </a:t>
            </a:r>
            <a:r>
              <a:rPr lang="en-GB" sz="3200" b="0" i="0" dirty="0">
                <a:solidFill>
                  <a:srgbClr val="000000"/>
                </a:solidFill>
                <a:effectLst/>
                <a:latin typeface="system-ui"/>
              </a:rPr>
              <a:t>“Why? What crime has he committed?” asked Pilate.</a:t>
            </a:r>
          </a:p>
          <a:p>
            <a:pPr algn="l"/>
            <a:r>
              <a:rPr lang="en-GB" sz="3200" b="0" i="0" dirty="0">
                <a:solidFill>
                  <a:srgbClr val="000000"/>
                </a:solidFill>
                <a:effectLst/>
                <a:latin typeface="system-ui"/>
              </a:rPr>
              <a:t>But they shouted all the louder, “Crucify him!”</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23016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4031873"/>
          </a:xfrm>
          <a:prstGeom prst="rect">
            <a:avLst/>
          </a:prstGeom>
          <a:noFill/>
        </p:spPr>
        <p:txBody>
          <a:bodyPr wrap="square">
            <a:spAutoFit/>
          </a:bodyPr>
          <a:lstStyle/>
          <a:p>
            <a:pPr algn="l"/>
            <a:r>
              <a:rPr lang="en-GB" sz="3200" b="1" i="0" baseline="30000" dirty="0">
                <a:solidFill>
                  <a:srgbClr val="000000"/>
                </a:solidFill>
                <a:effectLst/>
                <a:latin typeface="system-ui"/>
              </a:rPr>
              <a:t>24 </a:t>
            </a:r>
            <a:r>
              <a:rPr lang="en-GB" sz="3200" b="0" i="0" dirty="0">
                <a:solidFill>
                  <a:srgbClr val="000000"/>
                </a:solidFill>
                <a:effectLst/>
                <a:latin typeface="system-ui"/>
              </a:rPr>
              <a:t>When Pilate saw that he was getting nowhere, but that instead an uproar was starting, he took water and washed his hands in front of the crowd. “I am innocent of this man’s blood,” he said. “It is your responsibility!”</a:t>
            </a:r>
          </a:p>
          <a:p>
            <a:pPr algn="l"/>
            <a:r>
              <a:rPr lang="en-GB" sz="3200" b="1" i="0" baseline="30000" dirty="0">
                <a:solidFill>
                  <a:srgbClr val="000000"/>
                </a:solidFill>
                <a:effectLst/>
                <a:latin typeface="system-ui"/>
              </a:rPr>
              <a:t>25 </a:t>
            </a:r>
            <a:r>
              <a:rPr lang="en-GB" sz="3200" b="0" i="0" dirty="0">
                <a:solidFill>
                  <a:srgbClr val="000000"/>
                </a:solidFill>
                <a:effectLst/>
                <a:latin typeface="system-ui"/>
              </a:rPr>
              <a:t>All the people answered, “His blood is on us and on our children!”</a:t>
            </a:r>
          </a:p>
          <a:p>
            <a:pPr algn="l"/>
            <a:r>
              <a:rPr lang="en-GB" sz="3200" b="1" i="0" baseline="30000" dirty="0">
                <a:solidFill>
                  <a:srgbClr val="000000"/>
                </a:solidFill>
                <a:effectLst/>
                <a:latin typeface="system-ui"/>
              </a:rPr>
              <a:t>26 </a:t>
            </a:r>
            <a:r>
              <a:rPr lang="en-GB" sz="3200" b="0" i="0" dirty="0">
                <a:solidFill>
                  <a:srgbClr val="000000"/>
                </a:solidFill>
                <a:effectLst/>
                <a:latin typeface="system-ui"/>
              </a:rPr>
              <a:t>Then he released Barabbas to them. But he had Jesus flogged, and handed him over to be crucified.</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294285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27 </a:t>
            </a:r>
            <a:r>
              <a:rPr lang="en-GB" sz="3200" b="0" i="0" dirty="0">
                <a:solidFill>
                  <a:srgbClr val="000000"/>
                </a:solidFill>
                <a:effectLst/>
                <a:latin typeface="system-ui"/>
              </a:rPr>
              <a:t>Then the governor’s soldiers took Jesus into the Praetorium and gathered the whole company of soldiers around him. </a:t>
            </a:r>
            <a:r>
              <a:rPr lang="en-GB" sz="3200" b="1" i="0" baseline="30000" dirty="0">
                <a:solidFill>
                  <a:srgbClr val="000000"/>
                </a:solidFill>
                <a:effectLst/>
                <a:latin typeface="system-ui"/>
              </a:rPr>
              <a:t>28 </a:t>
            </a:r>
            <a:r>
              <a:rPr lang="en-GB" sz="3200" b="0" i="0" dirty="0">
                <a:solidFill>
                  <a:srgbClr val="000000"/>
                </a:solidFill>
                <a:effectLst/>
                <a:latin typeface="system-ui"/>
              </a:rPr>
              <a:t>They stripped him and put a scarlet robe on him, </a:t>
            </a:r>
            <a:r>
              <a:rPr lang="en-GB" sz="3200" b="1" i="0" baseline="30000" dirty="0">
                <a:solidFill>
                  <a:srgbClr val="000000"/>
                </a:solidFill>
                <a:effectLst/>
                <a:latin typeface="system-ui"/>
              </a:rPr>
              <a:t>29 </a:t>
            </a:r>
            <a:r>
              <a:rPr lang="en-GB" sz="3200" b="0" i="0" dirty="0">
                <a:solidFill>
                  <a:srgbClr val="000000"/>
                </a:solidFill>
                <a:effectLst/>
                <a:latin typeface="system-ui"/>
              </a:rPr>
              <a:t>and then twisted together a crown of thorns and set it on his head. They put a staff in his right hand. Then they knelt in front of him and mocked him. “Hail, king of the Jews!” they said. </a:t>
            </a:r>
            <a:r>
              <a:rPr lang="en-GB" sz="3200" b="1" i="0" baseline="30000" dirty="0">
                <a:solidFill>
                  <a:srgbClr val="000000"/>
                </a:solidFill>
                <a:effectLst/>
                <a:latin typeface="system-ui"/>
              </a:rPr>
              <a:t>30 </a:t>
            </a:r>
            <a:r>
              <a:rPr lang="en-GB" sz="3200" b="0" i="0" dirty="0">
                <a:solidFill>
                  <a:srgbClr val="000000"/>
                </a:solidFill>
                <a:effectLst/>
                <a:latin typeface="system-ui"/>
              </a:rPr>
              <a:t>They spit on him, and took the staff and struck him on the head again and again. </a:t>
            </a:r>
            <a:r>
              <a:rPr lang="en-GB" sz="3200" b="1" i="0" baseline="30000" dirty="0">
                <a:solidFill>
                  <a:srgbClr val="000000"/>
                </a:solidFill>
                <a:effectLst/>
                <a:latin typeface="system-ui"/>
              </a:rPr>
              <a:t>31 </a:t>
            </a:r>
            <a:r>
              <a:rPr lang="en-GB" sz="3200" b="0" i="0" dirty="0">
                <a:solidFill>
                  <a:srgbClr val="000000"/>
                </a:solidFill>
                <a:effectLst/>
                <a:latin typeface="system-ui"/>
              </a:rPr>
              <a:t>After they had mocked him, they took off the robe and put his own clothes on him. Then they led him away to crucify him.</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25709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062103"/>
          </a:xfrm>
          <a:prstGeom prst="rect">
            <a:avLst/>
          </a:prstGeom>
          <a:noFill/>
        </p:spPr>
        <p:txBody>
          <a:bodyPr wrap="square" rtlCol="0">
            <a:spAutoFit/>
          </a:bodyPr>
          <a:lstStyle/>
          <a:p>
            <a:r>
              <a:rPr lang="en-GB" sz="3200" b="0" i="0" dirty="0">
                <a:solidFill>
                  <a:srgbClr val="202124"/>
                </a:solidFill>
                <a:effectLst/>
                <a:latin typeface="Calibri" panose="020F0502020204030204" pitchFamily="34" charset="0"/>
                <a:cs typeface="Calibri" panose="020F0502020204030204" pitchFamily="34" charset="0"/>
              </a:rPr>
              <a:t>BLUE AND PURPLE RIBBONS</a:t>
            </a:r>
          </a:p>
          <a:p>
            <a:endParaRPr lang="en-GB" sz="3200" dirty="0">
              <a:solidFill>
                <a:srgbClr val="202124"/>
              </a:solidFill>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I wonder what disappointments are you wrestling with at the moment?</a:t>
            </a:r>
            <a:endParaRPr lang="en-NZ" sz="3200" dirty="0">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42181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554545"/>
          </a:xfrm>
          <a:prstGeom prst="rect">
            <a:avLst/>
          </a:prstGeom>
          <a:noFill/>
        </p:spPr>
        <p:txBody>
          <a:bodyPr wrap="square" rtlCol="0">
            <a:spAutoFit/>
          </a:bodyPr>
          <a:lstStyle/>
          <a:p>
            <a:r>
              <a:rPr lang="en-GB" sz="3200" b="0" i="0" dirty="0">
                <a:solidFill>
                  <a:srgbClr val="202124"/>
                </a:solidFill>
                <a:effectLst/>
                <a:latin typeface="arial" panose="020B0604020202020204" pitchFamily="34" charset="0"/>
              </a:rPr>
              <a:t>In Christ alone who took on flesh</a:t>
            </a:r>
            <a:br>
              <a:rPr lang="en-GB" sz="3200" dirty="0"/>
            </a:br>
            <a:r>
              <a:rPr lang="en-GB" sz="3200" b="0" i="0" dirty="0">
                <a:solidFill>
                  <a:srgbClr val="202124"/>
                </a:solidFill>
                <a:effectLst/>
                <a:latin typeface="arial" panose="020B0604020202020204" pitchFamily="34" charset="0"/>
              </a:rPr>
              <a:t>Fullness of God in helpless babe</a:t>
            </a:r>
            <a:br>
              <a:rPr lang="en-GB" sz="3200" dirty="0"/>
            </a:br>
            <a:r>
              <a:rPr lang="en-GB" sz="3200" b="0" i="0" dirty="0">
                <a:solidFill>
                  <a:srgbClr val="202124"/>
                </a:solidFill>
                <a:effectLst/>
                <a:latin typeface="arial" panose="020B0604020202020204" pitchFamily="34" charset="0"/>
              </a:rPr>
              <a:t>This gift of love and righteousness</a:t>
            </a:r>
            <a:br>
              <a:rPr lang="en-GB" sz="3200" dirty="0"/>
            </a:br>
            <a:r>
              <a:rPr lang="en-GB" sz="3200" b="0" i="0" dirty="0">
                <a:solidFill>
                  <a:srgbClr val="202124"/>
                </a:solidFill>
                <a:effectLst/>
                <a:latin typeface="arial" panose="020B0604020202020204" pitchFamily="34" charset="0"/>
              </a:rPr>
              <a:t>Scorned by the ones He came to save</a:t>
            </a:r>
            <a:endParaRPr lang="en-NZ" sz="3200" dirty="0">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112642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062103"/>
          </a:xfrm>
          <a:prstGeom prst="rect">
            <a:avLst/>
          </a:prstGeom>
          <a:noFill/>
        </p:spPr>
        <p:txBody>
          <a:bodyPr wrap="square" rtlCol="0">
            <a:spAutoFit/>
          </a:bodyPr>
          <a:lstStyle/>
          <a:p>
            <a:r>
              <a:rPr lang="en-GB" sz="3200" b="0" i="0" dirty="0">
                <a:solidFill>
                  <a:srgbClr val="202124"/>
                </a:solidFill>
                <a:effectLst/>
                <a:latin typeface="arial" panose="020B0604020202020204" pitchFamily="34" charset="0"/>
              </a:rPr>
              <a:t>Till on that cross as Jesus died</a:t>
            </a:r>
            <a:br>
              <a:rPr lang="en-GB" sz="3200" dirty="0"/>
            </a:br>
            <a:r>
              <a:rPr lang="en-GB" sz="3200" b="0" i="0" dirty="0">
                <a:solidFill>
                  <a:srgbClr val="202124"/>
                </a:solidFill>
                <a:effectLst/>
                <a:latin typeface="arial" panose="020B0604020202020204" pitchFamily="34" charset="0"/>
              </a:rPr>
              <a:t>The wrath of God was satisfied</a:t>
            </a:r>
            <a:br>
              <a:rPr lang="en-GB" sz="3200" dirty="0"/>
            </a:br>
            <a:r>
              <a:rPr lang="en-GB" sz="3200" b="0" i="0" dirty="0">
                <a:solidFill>
                  <a:srgbClr val="202124"/>
                </a:solidFill>
                <a:effectLst/>
                <a:latin typeface="arial" panose="020B0604020202020204" pitchFamily="34" charset="0"/>
              </a:rPr>
              <a:t>For every sin on Him was laid</a:t>
            </a:r>
            <a:br>
              <a:rPr lang="en-GB" sz="3200" dirty="0"/>
            </a:br>
            <a:r>
              <a:rPr lang="en-GB" sz="3200" b="0" i="0" dirty="0">
                <a:solidFill>
                  <a:srgbClr val="202124"/>
                </a:solidFill>
                <a:effectLst/>
                <a:latin typeface="arial" panose="020B0604020202020204" pitchFamily="34" charset="0"/>
              </a:rPr>
              <a:t>Here in the death of Christ I live</a:t>
            </a:r>
            <a:endParaRPr lang="en-NZ" sz="3200" dirty="0">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228300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4524315"/>
          </a:xfrm>
          <a:prstGeom prst="rect">
            <a:avLst/>
          </a:prstGeom>
          <a:noFill/>
        </p:spPr>
        <p:txBody>
          <a:bodyPr wrap="square">
            <a:spAutoFit/>
          </a:bodyPr>
          <a:lstStyle/>
          <a:p>
            <a:pPr algn="l"/>
            <a:r>
              <a:rPr lang="en-GB" sz="3200" b="1" i="0" baseline="30000" dirty="0">
                <a:solidFill>
                  <a:srgbClr val="000000"/>
                </a:solidFill>
                <a:effectLst/>
                <a:latin typeface="system-ui"/>
              </a:rPr>
              <a:t>32 </a:t>
            </a:r>
            <a:r>
              <a:rPr lang="en-GB" sz="3200" b="0" i="0" dirty="0">
                <a:solidFill>
                  <a:srgbClr val="000000"/>
                </a:solidFill>
                <a:effectLst/>
                <a:latin typeface="system-ui"/>
              </a:rPr>
              <a:t>As they were going out, they met a man from Cyrene, named Simon, and they forced him to carry the cross. </a:t>
            </a:r>
            <a:r>
              <a:rPr lang="en-GB" sz="3200" b="1" i="0" baseline="30000" dirty="0">
                <a:solidFill>
                  <a:srgbClr val="000000"/>
                </a:solidFill>
                <a:effectLst/>
                <a:latin typeface="system-ui"/>
              </a:rPr>
              <a:t>33 </a:t>
            </a:r>
            <a:r>
              <a:rPr lang="en-GB" sz="3200" b="0" i="0" dirty="0">
                <a:solidFill>
                  <a:srgbClr val="000000"/>
                </a:solidFill>
                <a:effectLst/>
                <a:latin typeface="system-ui"/>
              </a:rPr>
              <a:t>They came to a place called Golgotha (which means “the place of the skull”). </a:t>
            </a:r>
            <a:r>
              <a:rPr lang="en-GB" sz="3200" b="1" i="0" baseline="30000" dirty="0">
                <a:solidFill>
                  <a:srgbClr val="000000"/>
                </a:solidFill>
                <a:effectLst/>
                <a:latin typeface="system-ui"/>
              </a:rPr>
              <a:t>34 </a:t>
            </a:r>
            <a:r>
              <a:rPr lang="en-GB" sz="3200" b="0" i="0" dirty="0">
                <a:solidFill>
                  <a:srgbClr val="000000"/>
                </a:solidFill>
                <a:effectLst/>
                <a:latin typeface="system-ui"/>
              </a:rPr>
              <a:t>There they offered Jesus wine to drink, mixed with gall; but after tasting it, he refused to drink it. </a:t>
            </a:r>
            <a:r>
              <a:rPr lang="en-GB" sz="3200" b="1" i="0" baseline="30000" dirty="0">
                <a:solidFill>
                  <a:srgbClr val="000000"/>
                </a:solidFill>
                <a:effectLst/>
                <a:latin typeface="system-ui"/>
              </a:rPr>
              <a:t>35 </a:t>
            </a:r>
            <a:r>
              <a:rPr lang="en-GB" sz="3200" b="0" i="0" dirty="0">
                <a:solidFill>
                  <a:srgbClr val="000000"/>
                </a:solidFill>
                <a:effectLst/>
                <a:latin typeface="system-ui"/>
              </a:rPr>
              <a:t>When they had crucified him, they divided up his clothes by casting lots. </a:t>
            </a:r>
            <a:r>
              <a:rPr lang="en-GB" sz="3200" b="1" i="0" baseline="30000" dirty="0">
                <a:solidFill>
                  <a:srgbClr val="000000"/>
                </a:solidFill>
                <a:effectLst/>
                <a:latin typeface="system-ui"/>
              </a:rPr>
              <a:t>36 </a:t>
            </a:r>
            <a:r>
              <a:rPr lang="en-GB" sz="3200" b="0" i="0" dirty="0">
                <a:solidFill>
                  <a:srgbClr val="000000"/>
                </a:solidFill>
                <a:effectLst/>
                <a:latin typeface="system-ui"/>
              </a:rPr>
              <a:t>And sitting down, they kept watch over him there. </a:t>
            </a:r>
            <a:r>
              <a:rPr lang="en-GB" sz="3200" b="1" i="0" baseline="30000" dirty="0">
                <a:solidFill>
                  <a:srgbClr val="000000"/>
                </a:solidFill>
                <a:effectLst/>
                <a:latin typeface="system-ui"/>
              </a:rPr>
              <a:t>37 </a:t>
            </a:r>
            <a:r>
              <a:rPr lang="en-GB" sz="3200" b="0" i="0" dirty="0">
                <a:solidFill>
                  <a:srgbClr val="000000"/>
                </a:solidFill>
                <a:effectLst/>
                <a:latin typeface="system-ui"/>
              </a:rPr>
              <a:t>Above his head they placed the written charge against him: </a:t>
            </a:r>
          </a:p>
          <a:p>
            <a:pPr algn="l"/>
            <a:r>
              <a:rPr lang="en-GB" sz="3200" b="0" i="0" cap="small" dirty="0">
                <a:solidFill>
                  <a:srgbClr val="000000"/>
                </a:solidFill>
                <a:effectLst/>
                <a:latin typeface="system-ui"/>
              </a:rPr>
              <a:t>this is </a:t>
            </a:r>
            <a:r>
              <a:rPr lang="en-GB" sz="3200" b="0" i="0" cap="small" dirty="0" err="1">
                <a:solidFill>
                  <a:srgbClr val="000000"/>
                </a:solidFill>
                <a:effectLst/>
                <a:latin typeface="system-ui"/>
              </a:rPr>
              <a:t>jesus</a:t>
            </a:r>
            <a:r>
              <a:rPr lang="en-GB" sz="3200" b="0" i="0" cap="small" dirty="0">
                <a:solidFill>
                  <a:srgbClr val="000000"/>
                </a:solidFill>
                <a:effectLst/>
                <a:latin typeface="system-ui"/>
              </a:rPr>
              <a:t>, the king of the jews</a:t>
            </a:r>
            <a:r>
              <a:rPr lang="en-GB" sz="3200" b="0" i="0" dirty="0">
                <a:solidFill>
                  <a:srgbClr val="000000"/>
                </a:solidFill>
                <a:effectLst/>
                <a:latin typeface="system-ui"/>
              </a:rPr>
              <a:t>.</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5224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38 </a:t>
            </a:r>
            <a:r>
              <a:rPr lang="en-GB" sz="3200" b="0" i="0" dirty="0">
                <a:solidFill>
                  <a:srgbClr val="000000"/>
                </a:solidFill>
                <a:effectLst/>
                <a:latin typeface="system-ui"/>
              </a:rPr>
              <a:t>Two rebels were crucified with him, one on his right and one on his left. </a:t>
            </a:r>
            <a:r>
              <a:rPr lang="en-GB" sz="3200" b="1" i="0" baseline="30000" dirty="0">
                <a:solidFill>
                  <a:srgbClr val="000000"/>
                </a:solidFill>
                <a:effectLst/>
                <a:latin typeface="system-ui"/>
              </a:rPr>
              <a:t>39 </a:t>
            </a:r>
            <a:r>
              <a:rPr lang="en-GB" sz="3200" b="0" i="0" dirty="0">
                <a:solidFill>
                  <a:srgbClr val="000000"/>
                </a:solidFill>
                <a:effectLst/>
                <a:latin typeface="system-ui"/>
              </a:rPr>
              <a:t>Those who passed by hurled insults at him, shaking their heads </a:t>
            </a:r>
            <a:r>
              <a:rPr lang="en-GB" sz="3200" b="1" i="0" baseline="30000" dirty="0">
                <a:solidFill>
                  <a:srgbClr val="000000"/>
                </a:solidFill>
                <a:effectLst/>
                <a:latin typeface="system-ui"/>
              </a:rPr>
              <a:t>40 </a:t>
            </a:r>
            <a:r>
              <a:rPr lang="en-GB" sz="3200" b="0" i="0" dirty="0">
                <a:solidFill>
                  <a:srgbClr val="000000"/>
                </a:solidFill>
                <a:effectLst/>
                <a:latin typeface="system-ui"/>
              </a:rPr>
              <a:t>and saying, “You who are going to destroy the temple and build it in three days, save yourself! Come down from the cross, if you are the Son of God!” </a:t>
            </a:r>
            <a:r>
              <a:rPr lang="en-GB" sz="3200" b="1" i="0" baseline="30000" dirty="0">
                <a:solidFill>
                  <a:srgbClr val="000000"/>
                </a:solidFill>
                <a:effectLst/>
                <a:latin typeface="system-ui"/>
              </a:rPr>
              <a:t>41 </a:t>
            </a:r>
            <a:r>
              <a:rPr lang="en-GB" sz="3200" b="0" i="0" dirty="0">
                <a:solidFill>
                  <a:srgbClr val="000000"/>
                </a:solidFill>
                <a:effectLst/>
                <a:latin typeface="system-ui"/>
              </a:rPr>
              <a:t>In the same way the chief priests, the teachers of the law and the elders mocked him. </a:t>
            </a:r>
            <a:r>
              <a:rPr lang="en-GB" sz="3200" b="1" i="0" baseline="30000" dirty="0">
                <a:solidFill>
                  <a:srgbClr val="000000"/>
                </a:solidFill>
                <a:effectLst/>
                <a:latin typeface="system-ui"/>
              </a:rPr>
              <a:t>42 </a:t>
            </a:r>
            <a:r>
              <a:rPr lang="en-GB" sz="3200" b="0" i="0" dirty="0">
                <a:solidFill>
                  <a:srgbClr val="000000"/>
                </a:solidFill>
                <a:effectLst/>
                <a:latin typeface="system-ui"/>
              </a:rPr>
              <a:t>“He saved others,” they said, “but he can’t save himself! He’s the king of Israel! Let him come down now from the cross, and we will believe in him. </a:t>
            </a:r>
            <a:r>
              <a:rPr lang="en-GB" sz="3200" b="1" i="0" baseline="30000" dirty="0">
                <a:solidFill>
                  <a:srgbClr val="000000"/>
                </a:solidFill>
                <a:effectLst/>
                <a:latin typeface="system-ui"/>
              </a:rPr>
              <a:t>43 </a:t>
            </a:r>
            <a:r>
              <a:rPr lang="en-GB" sz="3200" b="0" i="0" dirty="0">
                <a:solidFill>
                  <a:srgbClr val="000000"/>
                </a:solidFill>
                <a:effectLst/>
                <a:latin typeface="system-ui"/>
              </a:rPr>
              <a:t>He trusts in God. Let God rescue him now if he wants him, for he said, ‘I am the Son of God.’” </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14071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multicolored ribbons is fluttering in the wind">
            <a:extLst>
              <a:ext uri="{FF2B5EF4-FFF2-40B4-BE49-F238E27FC236}">
                <a16:creationId xmlns:a16="http://schemas.microsoft.com/office/drawing/2014/main" id="{7C1D1643-2374-4A83-AF8B-774BA842938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
        <p:nvSpPr>
          <p:cNvPr id="5" name="Content Placeholder 2">
            <a:extLst>
              <a:ext uri="{FF2B5EF4-FFF2-40B4-BE49-F238E27FC236}">
                <a16:creationId xmlns:a16="http://schemas.microsoft.com/office/drawing/2014/main" id="{51695A62-A1A6-4628-8D3C-1A5F0A3BFECA}"/>
              </a:ext>
            </a:extLst>
          </p:cNvPr>
          <p:cNvSpPr txBox="1">
            <a:spLocks/>
          </p:cNvSpPr>
          <p:nvPr/>
        </p:nvSpPr>
        <p:spPr>
          <a:xfrm>
            <a:off x="1077426" y="843090"/>
            <a:ext cx="5465149" cy="3232826"/>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3200" dirty="0">
                <a:latin typeface="Calibri" panose="020F0502020204030204" pitchFamily="34" charset="0"/>
                <a:cs typeface="Calibri" panose="020F0502020204030204" pitchFamily="34" charset="0"/>
              </a:rPr>
              <a:t>Our service today:</a:t>
            </a:r>
          </a:p>
          <a:p>
            <a:pPr marL="342900" indent="-342900" algn="ctr">
              <a:lnSpc>
                <a:spcPct val="100000"/>
              </a:lnSpc>
              <a:buFontTx/>
              <a:buAutoNum type="arabicPeriod"/>
            </a:pPr>
            <a:r>
              <a:rPr lang="en-GB" sz="3200" dirty="0">
                <a:latin typeface="Calibri" panose="020F0502020204030204" pitchFamily="34" charset="0"/>
                <a:cs typeface="Calibri" panose="020F0502020204030204" pitchFamily="34" charset="0"/>
              </a:rPr>
              <a:t>A short video </a:t>
            </a:r>
          </a:p>
          <a:p>
            <a:pPr marL="342900" indent="-342900" algn="ctr">
              <a:lnSpc>
                <a:spcPct val="100000"/>
              </a:lnSpc>
              <a:buFontTx/>
              <a:buAutoNum type="arabicPeriod"/>
            </a:pPr>
            <a:r>
              <a:rPr lang="en-GB" sz="3200" dirty="0">
                <a:latin typeface="Calibri" panose="020F0502020204030204" pitchFamily="34" charset="0"/>
                <a:cs typeface="Calibri" panose="020F0502020204030204" pitchFamily="34" charset="0"/>
              </a:rPr>
              <a:t>A reading from the Bible </a:t>
            </a:r>
          </a:p>
          <a:p>
            <a:pPr marL="342900" indent="-342900" algn="ctr">
              <a:lnSpc>
                <a:spcPct val="100000"/>
              </a:lnSpc>
              <a:buFontTx/>
              <a:buAutoNum type="arabicPeriod"/>
            </a:pPr>
            <a:r>
              <a:rPr lang="en-GB" sz="3200" dirty="0">
                <a:latin typeface="Calibri" panose="020F0502020204030204" pitchFamily="34" charset="0"/>
                <a:cs typeface="Calibri" panose="020F0502020204030204" pitchFamily="34" charset="0"/>
              </a:rPr>
              <a:t>Time for thinking and reflection </a:t>
            </a:r>
          </a:p>
          <a:p>
            <a:pPr marL="342900" indent="-342900" algn="ctr">
              <a:lnSpc>
                <a:spcPct val="100000"/>
              </a:lnSpc>
              <a:buFontTx/>
              <a:buAutoNum type="arabicPeriod"/>
            </a:pPr>
            <a:r>
              <a:rPr lang="en-GB" sz="3200" dirty="0">
                <a:latin typeface="Calibri" panose="020F0502020204030204" pitchFamily="34" charset="0"/>
                <a:cs typeface="Calibri" panose="020F0502020204030204" pitchFamily="34" charset="0"/>
              </a:rPr>
              <a:t>‘In Christ Along’</a:t>
            </a:r>
          </a:p>
          <a:p>
            <a:pPr algn="ctr">
              <a:lnSpc>
                <a:spcPct val="100000"/>
              </a:lnSpc>
            </a:pPr>
            <a:r>
              <a:rPr lang="en-GB" sz="3200" dirty="0">
                <a:latin typeface="Calibri" panose="020F0502020204030204" pitchFamily="34" charset="0"/>
                <a:cs typeface="Calibri" panose="020F0502020204030204" pitchFamily="34" charset="0"/>
              </a:rPr>
              <a:t>* </a:t>
            </a:r>
          </a:p>
          <a:p>
            <a:pPr algn="ctr">
              <a:lnSpc>
                <a:spcPct val="100000"/>
              </a:lnSpc>
            </a:pPr>
            <a:r>
              <a:rPr lang="en-GB" sz="3200" dirty="0">
                <a:latin typeface="Calibri" panose="020F0502020204030204" pitchFamily="34" charset="0"/>
                <a:cs typeface="Calibri" panose="020F0502020204030204" pitchFamily="34" charset="0"/>
              </a:rPr>
              <a:t>This service is suitable for all ages. </a:t>
            </a:r>
            <a:endParaRPr lang="en-NZ"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981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4360168"/>
          </a:xfrm>
          <a:prstGeom prst="rect">
            <a:avLst/>
          </a:prstGeom>
          <a:noFill/>
        </p:spPr>
        <p:txBody>
          <a:bodyPr wrap="square">
            <a:spAutoFit/>
          </a:bodyPr>
          <a:lstStyle/>
          <a:p>
            <a:pPr algn="l"/>
            <a:r>
              <a:rPr lang="en-GB" sz="3200" b="1" i="0" baseline="30000" dirty="0">
                <a:solidFill>
                  <a:srgbClr val="000000"/>
                </a:solidFill>
                <a:effectLst/>
                <a:latin typeface="system-ui"/>
              </a:rPr>
              <a:t>44 </a:t>
            </a:r>
            <a:r>
              <a:rPr lang="en-GB" sz="3200" b="0" i="0" dirty="0">
                <a:solidFill>
                  <a:srgbClr val="000000"/>
                </a:solidFill>
                <a:effectLst/>
                <a:latin typeface="system-ui"/>
              </a:rPr>
              <a:t>In the same way the rebels who were crucified with him also heaped insults on him.</a:t>
            </a:r>
          </a:p>
          <a:p>
            <a:pPr algn="l"/>
            <a:endParaRPr lang="en-GB" sz="3200" b="1" i="0" baseline="30000" dirty="0">
              <a:solidFill>
                <a:srgbClr val="000000"/>
              </a:solidFill>
              <a:effectLst/>
              <a:latin typeface="system-ui"/>
            </a:endParaRPr>
          </a:p>
          <a:p>
            <a:pPr algn="l"/>
            <a:r>
              <a:rPr lang="en-GB" sz="3200" b="1" i="0" baseline="30000" dirty="0">
                <a:solidFill>
                  <a:srgbClr val="000000"/>
                </a:solidFill>
                <a:effectLst/>
                <a:latin typeface="system-ui"/>
              </a:rPr>
              <a:t>45 </a:t>
            </a:r>
            <a:r>
              <a:rPr lang="en-GB" sz="3200" b="0" i="0" dirty="0">
                <a:solidFill>
                  <a:srgbClr val="000000"/>
                </a:solidFill>
                <a:effectLst/>
                <a:latin typeface="system-ui"/>
              </a:rPr>
              <a:t>From noon until three in the afternoon darkness came over all the land. </a:t>
            </a:r>
            <a:r>
              <a:rPr lang="en-GB" sz="3200" b="1" i="0" baseline="30000" dirty="0">
                <a:solidFill>
                  <a:srgbClr val="000000"/>
                </a:solidFill>
                <a:effectLst/>
                <a:latin typeface="system-ui"/>
              </a:rPr>
              <a:t>46 </a:t>
            </a:r>
            <a:r>
              <a:rPr lang="en-GB" sz="3200" b="0" i="0" dirty="0">
                <a:solidFill>
                  <a:srgbClr val="000000"/>
                </a:solidFill>
                <a:effectLst/>
                <a:latin typeface="system-ui"/>
              </a:rPr>
              <a:t>About three in the afternoon Jesus cried out in a loud voice, </a:t>
            </a:r>
            <a:r>
              <a:rPr lang="en-GB" sz="3200" b="0" i="1" dirty="0">
                <a:solidFill>
                  <a:srgbClr val="000000"/>
                </a:solidFill>
                <a:effectLst/>
                <a:latin typeface="system-ui"/>
              </a:rPr>
              <a:t>“Eli, Eli,</a:t>
            </a:r>
            <a:r>
              <a:rPr lang="en-GB" sz="3200" b="0" i="0" baseline="30000" dirty="0">
                <a:solidFill>
                  <a:srgbClr val="000000"/>
                </a:solidFill>
                <a:effectLst/>
                <a:latin typeface="system-ui"/>
              </a:rPr>
              <a:t>[</a:t>
            </a:r>
            <a:r>
              <a:rPr lang="en-GB" sz="3200" b="0" i="0" baseline="30000" dirty="0">
                <a:solidFill>
                  <a:srgbClr val="4A4A4A"/>
                </a:solidFill>
                <a:effectLst/>
                <a:latin typeface="system-ui"/>
                <a:hlinkClick r:id="rId2" tooltip="See footnote a"/>
              </a:rPr>
              <a:t>a</a:t>
            </a:r>
            <a:r>
              <a:rPr lang="en-GB" sz="3200" b="0" i="0" baseline="30000" dirty="0">
                <a:solidFill>
                  <a:srgbClr val="000000"/>
                </a:solidFill>
                <a:effectLst/>
                <a:latin typeface="system-ui"/>
              </a:rPr>
              <a:t>]</a:t>
            </a:r>
            <a:r>
              <a:rPr lang="en-GB" sz="3200" b="0" i="0" dirty="0">
                <a:solidFill>
                  <a:srgbClr val="000000"/>
                </a:solidFill>
                <a:effectLst/>
                <a:latin typeface="system-ui"/>
              </a:rPr>
              <a:t> </a:t>
            </a:r>
            <a:r>
              <a:rPr lang="en-GB" sz="3200" b="0" i="1" dirty="0" err="1">
                <a:solidFill>
                  <a:srgbClr val="000000"/>
                </a:solidFill>
                <a:effectLst/>
                <a:latin typeface="system-ui"/>
              </a:rPr>
              <a:t>lema</a:t>
            </a:r>
            <a:r>
              <a:rPr lang="en-GB" sz="3200" b="0" i="0" dirty="0">
                <a:solidFill>
                  <a:srgbClr val="000000"/>
                </a:solidFill>
                <a:effectLst/>
                <a:latin typeface="system-ui"/>
              </a:rPr>
              <a:t> </a:t>
            </a:r>
            <a:r>
              <a:rPr lang="en-GB" sz="3200" b="0" i="1" dirty="0" err="1">
                <a:solidFill>
                  <a:srgbClr val="000000"/>
                </a:solidFill>
                <a:effectLst/>
                <a:latin typeface="system-ui"/>
              </a:rPr>
              <a:t>sabachthani</a:t>
            </a:r>
            <a:r>
              <a:rPr lang="en-GB" sz="3200" b="0" i="1" dirty="0">
                <a:solidFill>
                  <a:srgbClr val="000000"/>
                </a:solidFill>
                <a:effectLst/>
                <a:latin typeface="system-ui"/>
              </a:rPr>
              <a:t>?”</a:t>
            </a:r>
            <a:r>
              <a:rPr lang="en-GB" sz="3200" b="0" i="0" dirty="0">
                <a:solidFill>
                  <a:srgbClr val="000000"/>
                </a:solidFill>
                <a:effectLst/>
                <a:latin typeface="system-ui"/>
              </a:rPr>
              <a:t> (which means “My God, my God, why have you forsaken me?”).</a:t>
            </a:r>
            <a:r>
              <a:rPr lang="en-GB" sz="3200" b="0" i="0" baseline="30000" dirty="0">
                <a:solidFill>
                  <a:srgbClr val="000000"/>
                </a:solidFill>
                <a:effectLst/>
                <a:latin typeface="system-ui"/>
              </a:rPr>
              <a:t>[</a:t>
            </a:r>
            <a:r>
              <a:rPr lang="en-GB" sz="3200" b="0" i="0" baseline="30000" dirty="0">
                <a:solidFill>
                  <a:srgbClr val="4A4A4A"/>
                </a:solidFill>
                <a:effectLst/>
                <a:latin typeface="system-ui"/>
                <a:hlinkClick r:id="rId3" tooltip="See footnote b"/>
              </a:rPr>
              <a:t>b</a:t>
            </a:r>
            <a:r>
              <a:rPr lang="en-GB" sz="3200" b="0" i="0" baseline="30000" dirty="0">
                <a:solidFill>
                  <a:srgbClr val="000000"/>
                </a:solidFill>
                <a:effectLst/>
                <a:latin typeface="system-ui"/>
              </a:rPr>
              <a:t>]</a:t>
            </a:r>
            <a:endParaRPr lang="en-GB" sz="3200" b="0" i="0" dirty="0">
              <a:solidFill>
                <a:srgbClr val="000000"/>
              </a:solidFill>
              <a:effectLst/>
              <a:latin typeface="system-ui"/>
            </a:endParaRPr>
          </a:p>
          <a:p>
            <a:pPr algn="l"/>
            <a:r>
              <a:rPr lang="en-GB" sz="3200" b="1" i="0" baseline="30000" dirty="0">
                <a:solidFill>
                  <a:srgbClr val="000000"/>
                </a:solidFill>
                <a:effectLst/>
                <a:latin typeface="system-ui"/>
              </a:rPr>
              <a:t>47 </a:t>
            </a:r>
            <a:r>
              <a:rPr lang="en-GB" sz="3200" b="0" i="0" dirty="0">
                <a:solidFill>
                  <a:srgbClr val="000000"/>
                </a:solidFill>
                <a:effectLst/>
                <a:latin typeface="system-ui"/>
              </a:rPr>
              <a:t>When some of those standing there heard this, they said, “He’s calling Elijah.”</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59996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48 </a:t>
            </a:r>
            <a:r>
              <a:rPr lang="en-GB" sz="3200" b="0" i="0" dirty="0">
                <a:solidFill>
                  <a:srgbClr val="000000"/>
                </a:solidFill>
                <a:effectLst/>
                <a:latin typeface="system-ui"/>
              </a:rPr>
              <a:t>Immediately one of them ran and got a sponge. He filled it with wine vinegar, put it on a staff, and offered it to Jesus to drink. </a:t>
            </a:r>
            <a:r>
              <a:rPr lang="en-GB" sz="3200" b="1" i="0" baseline="30000" dirty="0">
                <a:solidFill>
                  <a:srgbClr val="000000"/>
                </a:solidFill>
                <a:effectLst/>
                <a:latin typeface="system-ui"/>
              </a:rPr>
              <a:t>49 </a:t>
            </a:r>
            <a:r>
              <a:rPr lang="en-GB" sz="3200" b="0" i="0" dirty="0">
                <a:solidFill>
                  <a:srgbClr val="000000"/>
                </a:solidFill>
                <a:effectLst/>
                <a:latin typeface="system-ui"/>
              </a:rPr>
              <a:t>The rest said, “Now leave him alone. Let’s see if Elijah comes to save him.”</a:t>
            </a:r>
          </a:p>
          <a:p>
            <a:pPr algn="l"/>
            <a:r>
              <a:rPr lang="en-GB" sz="3200" b="1" i="0" baseline="30000" dirty="0">
                <a:solidFill>
                  <a:srgbClr val="000000"/>
                </a:solidFill>
                <a:effectLst/>
                <a:latin typeface="system-ui"/>
              </a:rPr>
              <a:t>50 </a:t>
            </a:r>
            <a:r>
              <a:rPr lang="en-GB" sz="3200" b="0" i="0" dirty="0">
                <a:solidFill>
                  <a:srgbClr val="000000"/>
                </a:solidFill>
                <a:effectLst/>
                <a:latin typeface="system-ui"/>
              </a:rPr>
              <a:t>And when Jesus had cried out again in a loud voice, he gave up his spirit.</a:t>
            </a:r>
          </a:p>
          <a:p>
            <a:pPr algn="l"/>
            <a:r>
              <a:rPr lang="en-GB" sz="3200" b="1" i="0" baseline="30000" dirty="0">
                <a:solidFill>
                  <a:srgbClr val="000000"/>
                </a:solidFill>
                <a:effectLst/>
                <a:latin typeface="system-ui"/>
              </a:rPr>
              <a:t>51 </a:t>
            </a:r>
            <a:r>
              <a:rPr lang="en-GB" sz="3200" b="0" i="0" dirty="0">
                <a:solidFill>
                  <a:srgbClr val="000000"/>
                </a:solidFill>
                <a:effectLst/>
                <a:latin typeface="system-ui"/>
              </a:rPr>
              <a:t>At that moment the curtain of the temple was torn in two from top to bottom. The earth shook, the rocks split </a:t>
            </a:r>
            <a:r>
              <a:rPr lang="en-GB" sz="3200" b="1" i="0" baseline="30000" dirty="0">
                <a:solidFill>
                  <a:srgbClr val="000000"/>
                </a:solidFill>
                <a:effectLst/>
                <a:latin typeface="system-ui"/>
              </a:rPr>
              <a:t>52 </a:t>
            </a:r>
            <a:r>
              <a:rPr lang="en-GB" sz="3200" b="0" i="0" dirty="0">
                <a:solidFill>
                  <a:srgbClr val="000000"/>
                </a:solidFill>
                <a:effectLst/>
                <a:latin typeface="system-ui"/>
              </a:rPr>
              <a:t>and the tombs broke open. The bodies of many holy people who had died were raised to life. </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73405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1" i="0" baseline="30000" dirty="0">
                <a:solidFill>
                  <a:srgbClr val="000000"/>
                </a:solidFill>
                <a:effectLst/>
                <a:latin typeface="system-ui"/>
              </a:rPr>
              <a:t>53 </a:t>
            </a:r>
            <a:r>
              <a:rPr lang="en-GB" sz="3200" b="0" i="0" dirty="0">
                <a:solidFill>
                  <a:srgbClr val="000000"/>
                </a:solidFill>
                <a:effectLst/>
                <a:latin typeface="system-ui"/>
              </a:rPr>
              <a:t>They came out of the tombs after Jesus’ resurrection and went into the holy city and appeared to many people.</a:t>
            </a:r>
          </a:p>
          <a:p>
            <a:pPr algn="l"/>
            <a:r>
              <a:rPr lang="en-GB" sz="3200" b="1" i="0" baseline="30000" dirty="0">
                <a:solidFill>
                  <a:srgbClr val="000000"/>
                </a:solidFill>
                <a:effectLst/>
                <a:latin typeface="system-ui"/>
              </a:rPr>
              <a:t>54 </a:t>
            </a:r>
            <a:r>
              <a:rPr lang="en-GB" sz="3200" b="0" i="0" dirty="0">
                <a:solidFill>
                  <a:srgbClr val="000000"/>
                </a:solidFill>
                <a:effectLst/>
                <a:latin typeface="system-ui"/>
              </a:rPr>
              <a:t>When the centurion and those with him who were guarding Jesus saw the earthquake and all that had happened, they were terrified, and exclaimed, “Surely he was the Son of God!”</a:t>
            </a:r>
          </a:p>
          <a:p>
            <a:pPr algn="l"/>
            <a:r>
              <a:rPr lang="en-GB" sz="3200" b="1" i="0" baseline="30000" dirty="0">
                <a:solidFill>
                  <a:srgbClr val="000000"/>
                </a:solidFill>
                <a:effectLst/>
                <a:latin typeface="system-ui"/>
              </a:rPr>
              <a:t>55 </a:t>
            </a:r>
            <a:r>
              <a:rPr lang="en-GB" sz="3200" b="0" i="0" dirty="0">
                <a:solidFill>
                  <a:srgbClr val="000000"/>
                </a:solidFill>
                <a:effectLst/>
                <a:latin typeface="system-ui"/>
              </a:rPr>
              <a:t>Many women were there, watching from a distance. They had followed Jesus from Galilee to care for his needs. </a:t>
            </a:r>
            <a:r>
              <a:rPr lang="en-GB" sz="3200" b="1" i="0" baseline="30000" dirty="0">
                <a:solidFill>
                  <a:srgbClr val="000000"/>
                </a:solidFill>
                <a:effectLst/>
                <a:latin typeface="system-ui"/>
              </a:rPr>
              <a:t>56 </a:t>
            </a:r>
            <a:r>
              <a:rPr lang="en-GB" sz="3200" b="0" i="0" dirty="0">
                <a:solidFill>
                  <a:srgbClr val="000000"/>
                </a:solidFill>
                <a:effectLst/>
                <a:latin typeface="system-ui"/>
              </a:rPr>
              <a:t>Among them were Mary Magdalene, Mary the mother of James and Joseph, and the mother of Zebedee’s sons.</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22848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4524315"/>
          </a:xfrm>
          <a:prstGeom prst="rect">
            <a:avLst/>
          </a:prstGeom>
          <a:noFill/>
        </p:spPr>
        <p:txBody>
          <a:bodyPr wrap="square">
            <a:spAutoFit/>
          </a:bodyPr>
          <a:lstStyle/>
          <a:p>
            <a:pPr algn="l"/>
            <a:r>
              <a:rPr lang="en-GB" sz="3200" b="1" i="0" baseline="30000" dirty="0">
                <a:solidFill>
                  <a:srgbClr val="000000"/>
                </a:solidFill>
                <a:effectLst/>
                <a:latin typeface="system-ui"/>
              </a:rPr>
              <a:t>57 </a:t>
            </a:r>
            <a:r>
              <a:rPr lang="en-GB" sz="3200" b="0" i="0" dirty="0">
                <a:solidFill>
                  <a:srgbClr val="000000"/>
                </a:solidFill>
                <a:effectLst/>
                <a:latin typeface="system-ui"/>
              </a:rPr>
              <a:t>As evening approached, there came a rich man from Arimathea, named Joseph, who had himself become a disciple of Jesus. </a:t>
            </a:r>
            <a:r>
              <a:rPr lang="en-GB" sz="3200" b="1" i="0" baseline="30000" dirty="0">
                <a:solidFill>
                  <a:srgbClr val="000000"/>
                </a:solidFill>
                <a:effectLst/>
                <a:latin typeface="system-ui"/>
              </a:rPr>
              <a:t>58 </a:t>
            </a:r>
            <a:r>
              <a:rPr lang="en-GB" sz="3200" b="0" i="0" dirty="0">
                <a:solidFill>
                  <a:srgbClr val="000000"/>
                </a:solidFill>
                <a:effectLst/>
                <a:latin typeface="system-ui"/>
              </a:rPr>
              <a:t>Going to Pilate, he asked for Jesus’ body, and Pilate ordered that it be given to him. </a:t>
            </a:r>
            <a:r>
              <a:rPr lang="en-GB" sz="3200" b="1" i="0" baseline="30000" dirty="0">
                <a:solidFill>
                  <a:srgbClr val="000000"/>
                </a:solidFill>
                <a:effectLst/>
                <a:latin typeface="system-ui"/>
              </a:rPr>
              <a:t>59 </a:t>
            </a:r>
            <a:r>
              <a:rPr lang="en-GB" sz="3200" b="0" i="0" dirty="0">
                <a:solidFill>
                  <a:srgbClr val="000000"/>
                </a:solidFill>
                <a:effectLst/>
                <a:latin typeface="system-ui"/>
              </a:rPr>
              <a:t>Joseph took the body, wrapped it in a clean linen cloth, </a:t>
            </a:r>
            <a:r>
              <a:rPr lang="en-GB" sz="3200" b="1" i="0" baseline="30000" dirty="0">
                <a:solidFill>
                  <a:srgbClr val="000000"/>
                </a:solidFill>
                <a:effectLst/>
                <a:latin typeface="system-ui"/>
              </a:rPr>
              <a:t>60 </a:t>
            </a:r>
            <a:r>
              <a:rPr lang="en-GB" sz="3200" b="0" i="0" dirty="0">
                <a:solidFill>
                  <a:srgbClr val="000000"/>
                </a:solidFill>
                <a:effectLst/>
                <a:latin typeface="system-ui"/>
              </a:rPr>
              <a:t>and placed it in his own new tomb that he had cut out of the rock. He rolled a big stone in front of the entrance to the tomb and went away. </a:t>
            </a:r>
            <a:r>
              <a:rPr lang="en-GB" sz="3200" b="1" i="0" baseline="30000" dirty="0">
                <a:solidFill>
                  <a:srgbClr val="000000"/>
                </a:solidFill>
                <a:effectLst/>
                <a:latin typeface="system-ui"/>
              </a:rPr>
              <a:t>61 </a:t>
            </a:r>
            <a:r>
              <a:rPr lang="en-GB" sz="3200" b="0" i="0" dirty="0">
                <a:solidFill>
                  <a:srgbClr val="000000"/>
                </a:solidFill>
                <a:effectLst/>
                <a:latin typeface="system-ui"/>
              </a:rPr>
              <a:t>Mary Magdalene and the other Mary were sitting there opposite the tomb.</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395682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kind of wood was the Cross of Christ made of?">
            <a:extLst>
              <a:ext uri="{FF2B5EF4-FFF2-40B4-BE49-F238E27FC236}">
                <a16:creationId xmlns:a16="http://schemas.microsoft.com/office/drawing/2014/main" id="{5299C93E-ABD2-4C6F-A5BD-8C1F1F4B960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11261" b="-1"/>
          <a:stretch/>
        </p:blipFill>
        <p:spPr bwMode="auto">
          <a:xfrm>
            <a:off x="20" y="10"/>
            <a:ext cx="12191979" cy="6869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C069A-292C-4AFF-89A5-11CDDB27218D}"/>
              </a:ext>
            </a:extLst>
          </p:cNvPr>
          <p:cNvSpPr txBox="1"/>
          <p:nvPr/>
        </p:nvSpPr>
        <p:spPr>
          <a:xfrm>
            <a:off x="2701962" y="2161903"/>
            <a:ext cx="6788076" cy="3416512"/>
          </a:xfrm>
          <a:prstGeom prst="rect">
            <a:avLst/>
          </a:prstGeom>
          <a:effectLst>
            <a:outerShdw blurRad="50800" dist="12700" dir="2700000" algn="tl" rotWithShape="0">
              <a:prstClr val="black">
                <a:alpha val="40000"/>
              </a:prstClr>
            </a:outerShdw>
          </a:effectLst>
        </p:spPr>
        <p:txBody>
          <a:bodyPr vert="horz" lIns="91440" tIns="45720" rIns="91440" bIns="45720" rtlCol="0">
            <a:normAutofit/>
          </a:bodyPr>
          <a:lstStyle/>
          <a:p>
            <a:pPr algn="ctr">
              <a:lnSpc>
                <a:spcPct val="110000"/>
              </a:lnSpc>
              <a:spcAft>
                <a:spcPts val="600"/>
              </a:spcAft>
            </a:pPr>
            <a:r>
              <a:rPr lang="en-US" sz="3600" dirty="0">
                <a:latin typeface="Calibri" panose="020F0502020204030204" pitchFamily="34" charset="0"/>
                <a:cs typeface="Calibri" panose="020F0502020204030204" pitchFamily="34" charset="0"/>
              </a:rPr>
              <a:t>BLACK AND WHITE RIBBON </a:t>
            </a:r>
          </a:p>
          <a:p>
            <a:pPr algn="ctr">
              <a:lnSpc>
                <a:spcPct val="110000"/>
              </a:lnSpc>
              <a:spcAft>
                <a:spcPts val="600"/>
              </a:spcAft>
            </a:pPr>
            <a:r>
              <a:rPr lang="en-US" sz="3600" dirty="0">
                <a:latin typeface="Calibri" panose="020F0502020204030204" pitchFamily="34" charset="0"/>
                <a:cs typeface="Calibri" panose="020F0502020204030204" pitchFamily="34" charset="0"/>
              </a:rPr>
              <a:t>Look at the picture in the bag of the scene at the cross. </a:t>
            </a:r>
          </a:p>
          <a:p>
            <a:pPr algn="ctr">
              <a:lnSpc>
                <a:spcPct val="110000"/>
              </a:lnSpc>
              <a:spcAft>
                <a:spcPts val="600"/>
              </a:spcAft>
            </a:pPr>
            <a:endParaRPr lang="en-US" sz="3600" dirty="0">
              <a:latin typeface="Calibri" panose="020F0502020204030204" pitchFamily="34" charset="0"/>
              <a:cs typeface="Calibri" panose="020F0502020204030204" pitchFamily="34" charset="0"/>
            </a:endParaRPr>
          </a:p>
          <a:p>
            <a:pPr algn="ctr">
              <a:lnSpc>
                <a:spcPct val="110000"/>
              </a:lnSpc>
              <a:spcAft>
                <a:spcPts val="600"/>
              </a:spcAft>
            </a:pPr>
            <a:r>
              <a:rPr lang="en-US" sz="3600" dirty="0">
                <a:latin typeface="Calibri" panose="020F0502020204030204" pitchFamily="34" charset="0"/>
                <a:cs typeface="Calibri" panose="020F0502020204030204" pitchFamily="34" charset="0"/>
              </a:rPr>
              <a:t>Imagine you are there. </a:t>
            </a:r>
          </a:p>
        </p:txBody>
      </p:sp>
      <p:grpSp>
        <p:nvGrpSpPr>
          <p:cNvPr id="77" name="Group 76">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78" name="Rectangle 77">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79" name="Straight Connector 78">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12922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kind of wood was the Cross of Christ made of?">
            <a:extLst>
              <a:ext uri="{FF2B5EF4-FFF2-40B4-BE49-F238E27FC236}">
                <a16:creationId xmlns:a16="http://schemas.microsoft.com/office/drawing/2014/main" id="{5299C93E-ABD2-4C6F-A5BD-8C1F1F4B960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11261" b="-1"/>
          <a:stretch/>
        </p:blipFill>
        <p:spPr bwMode="auto">
          <a:xfrm>
            <a:off x="20" y="10"/>
            <a:ext cx="12191979" cy="6869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C069A-292C-4AFF-89A5-11CDDB27218D}"/>
              </a:ext>
            </a:extLst>
          </p:cNvPr>
          <p:cNvSpPr txBox="1"/>
          <p:nvPr/>
        </p:nvSpPr>
        <p:spPr>
          <a:xfrm>
            <a:off x="2701962" y="2161903"/>
            <a:ext cx="6788076" cy="3416512"/>
          </a:xfrm>
          <a:prstGeom prst="rect">
            <a:avLst/>
          </a:prstGeom>
          <a:effectLst>
            <a:outerShdw blurRad="50800" dist="12700" dir="2700000" algn="tl" rotWithShape="0">
              <a:prstClr val="black">
                <a:alpha val="40000"/>
              </a:prstClr>
            </a:outerShdw>
          </a:effectLst>
        </p:spPr>
        <p:txBody>
          <a:bodyPr vert="horz" lIns="91440" tIns="45720" rIns="91440" bIns="45720" rtlCol="0">
            <a:normAutofit fontScale="92500" lnSpcReduction="10000"/>
          </a:bodyPr>
          <a:lstStyle/>
          <a:p>
            <a:pPr algn="ctr">
              <a:lnSpc>
                <a:spcPct val="110000"/>
              </a:lnSpc>
              <a:spcAft>
                <a:spcPts val="600"/>
              </a:spcAft>
            </a:pPr>
            <a:r>
              <a:rPr lang="en-GB" sz="3600" dirty="0">
                <a:latin typeface="Calibri" panose="020F0502020204030204" pitchFamily="34" charset="0"/>
                <a:cs typeface="Calibri" panose="020F0502020204030204" pitchFamily="34" charset="0"/>
              </a:rPr>
              <a:t> Where would you have been standing? What would you have been saying? </a:t>
            </a:r>
          </a:p>
          <a:p>
            <a:pPr algn="ctr">
              <a:lnSpc>
                <a:spcPct val="110000"/>
              </a:lnSpc>
              <a:spcAft>
                <a:spcPts val="600"/>
              </a:spcAft>
            </a:pPr>
            <a:endParaRPr lang="en-GB" sz="3600" dirty="0">
              <a:latin typeface="Calibri" panose="020F0502020204030204" pitchFamily="34" charset="0"/>
              <a:cs typeface="Calibri" panose="020F0502020204030204" pitchFamily="34" charset="0"/>
            </a:endParaRPr>
          </a:p>
          <a:p>
            <a:pPr algn="ctr">
              <a:lnSpc>
                <a:spcPct val="110000"/>
              </a:lnSpc>
              <a:spcAft>
                <a:spcPts val="600"/>
              </a:spcAft>
            </a:pPr>
            <a:r>
              <a:rPr lang="en-GB" sz="3600" dirty="0">
                <a:latin typeface="Calibri" panose="020F0502020204030204" pitchFamily="34" charset="0"/>
                <a:cs typeface="Calibri" panose="020F0502020204030204" pitchFamily="34" charset="0"/>
              </a:rPr>
              <a:t>You can even draw yourself in the picture.</a:t>
            </a:r>
            <a:endParaRPr lang="en-US" sz="3600" dirty="0">
              <a:latin typeface="Calibri" panose="020F0502020204030204" pitchFamily="34" charset="0"/>
              <a:cs typeface="Calibri" panose="020F0502020204030204" pitchFamily="34" charset="0"/>
            </a:endParaRPr>
          </a:p>
        </p:txBody>
      </p:sp>
      <p:grpSp>
        <p:nvGrpSpPr>
          <p:cNvPr id="77" name="Group 76">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78" name="Rectangle 77">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79" name="Straight Connector 78">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573336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554545"/>
          </a:xfrm>
          <a:prstGeom prst="rect">
            <a:avLst/>
          </a:prstGeom>
          <a:noFill/>
        </p:spPr>
        <p:txBody>
          <a:bodyPr wrap="square" rtlCol="0">
            <a:spAutoFit/>
          </a:bodyPr>
          <a:lstStyle/>
          <a:p>
            <a:pPr algn="l"/>
            <a:r>
              <a:rPr lang="en-GB" sz="3200" b="0" i="0" dirty="0">
                <a:solidFill>
                  <a:srgbClr val="202124"/>
                </a:solidFill>
                <a:effectLst/>
                <a:latin typeface="Calibri" panose="020F0502020204030204" pitchFamily="34" charset="0"/>
                <a:cs typeface="Calibri" panose="020F0502020204030204" pitchFamily="34" charset="0"/>
              </a:rPr>
              <a:t>There in the ground His body lay</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Light of the world by darkness slain</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Then bursting forth in glorious day</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Up from the grave He rose again</a:t>
            </a:r>
            <a:br>
              <a:rPr lang="en-GB" sz="3200" b="0" i="0" dirty="0">
                <a:solidFill>
                  <a:srgbClr val="202124"/>
                </a:solidFill>
                <a:effectLst/>
                <a:latin typeface="Calibri" panose="020F0502020204030204" pitchFamily="34" charset="0"/>
                <a:cs typeface="Calibri" panose="020F0502020204030204" pitchFamily="34" charset="0"/>
              </a:rPr>
            </a:br>
            <a:endParaRPr lang="en-GB" sz="3200" b="0" i="0" dirty="0">
              <a:solidFill>
                <a:srgbClr val="202124"/>
              </a:solidFill>
              <a:effectLst/>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383723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554545"/>
          </a:xfrm>
          <a:prstGeom prst="rect">
            <a:avLst/>
          </a:prstGeom>
          <a:noFill/>
        </p:spPr>
        <p:txBody>
          <a:bodyPr wrap="square" rtlCol="0">
            <a:spAutoFit/>
          </a:bodyPr>
          <a:lstStyle/>
          <a:p>
            <a:pPr algn="l"/>
            <a:r>
              <a:rPr lang="en-GB" sz="3200" b="0" i="0" dirty="0">
                <a:solidFill>
                  <a:srgbClr val="202124"/>
                </a:solidFill>
                <a:effectLst/>
                <a:latin typeface="Calibri" panose="020F0502020204030204" pitchFamily="34" charset="0"/>
                <a:cs typeface="Calibri" panose="020F0502020204030204" pitchFamily="34" charset="0"/>
              </a:rPr>
              <a:t>And as He stands in victory</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Sin's curse has lost its grip on me</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For I am His and He is mine</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Bought with the precious blood of Christ</a:t>
            </a: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55335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554545"/>
          </a:xfrm>
          <a:prstGeom prst="rect">
            <a:avLst/>
          </a:prstGeom>
          <a:noFill/>
        </p:spPr>
        <p:txBody>
          <a:bodyPr wrap="square" rtlCol="0">
            <a:spAutoFit/>
          </a:bodyPr>
          <a:lstStyle/>
          <a:p>
            <a:pPr algn="l"/>
            <a:r>
              <a:rPr lang="en-GB" sz="3200" b="0" i="0" dirty="0">
                <a:solidFill>
                  <a:srgbClr val="202124"/>
                </a:solidFill>
                <a:effectLst/>
                <a:latin typeface="Calibri" panose="020F0502020204030204" pitchFamily="34" charset="0"/>
                <a:cs typeface="Calibri" panose="020F0502020204030204" pitchFamily="34" charset="0"/>
              </a:rPr>
              <a:t>No guilt in life, no fear in death</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This is the power of Christ in me</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From life's first cry to final breath</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Jesus commands my destiny</a:t>
            </a:r>
            <a:br>
              <a:rPr lang="en-GB" sz="3200" b="0" i="0" dirty="0">
                <a:solidFill>
                  <a:srgbClr val="202124"/>
                </a:solidFill>
                <a:effectLst/>
                <a:latin typeface="Calibri" panose="020F0502020204030204" pitchFamily="34" charset="0"/>
                <a:cs typeface="Calibri" panose="020F0502020204030204" pitchFamily="34" charset="0"/>
              </a:rPr>
            </a:br>
            <a:endParaRPr lang="en-GB" sz="3200" b="0" i="0" dirty="0">
              <a:solidFill>
                <a:srgbClr val="202124"/>
              </a:solidFill>
              <a:effectLst/>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3778147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2062103"/>
          </a:xfrm>
          <a:prstGeom prst="rect">
            <a:avLst/>
          </a:prstGeom>
          <a:noFill/>
        </p:spPr>
        <p:txBody>
          <a:bodyPr wrap="square" rtlCol="0">
            <a:spAutoFit/>
          </a:bodyPr>
          <a:lstStyle/>
          <a:p>
            <a:pPr algn="l"/>
            <a:r>
              <a:rPr lang="en-GB" sz="3200" b="0" i="0" dirty="0">
                <a:solidFill>
                  <a:srgbClr val="202124"/>
                </a:solidFill>
                <a:effectLst/>
                <a:latin typeface="Calibri" panose="020F0502020204030204" pitchFamily="34" charset="0"/>
                <a:cs typeface="Calibri" panose="020F0502020204030204" pitchFamily="34" charset="0"/>
              </a:rPr>
              <a:t>No power of hell, no scheme of man</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Can ever pluck me from His hand</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Till He returns or calls me home</a:t>
            </a:r>
            <a:br>
              <a:rPr lang="en-GB" sz="3200" b="0" i="0" dirty="0">
                <a:solidFill>
                  <a:srgbClr val="202124"/>
                </a:solidFill>
                <a:effectLst/>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Here in the power of Christ I'll stand</a:t>
            </a: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57663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2AC3A-9EE7-49D0-8D49-7627DEE53D3E}"/>
              </a:ext>
            </a:extLst>
          </p:cNvPr>
          <p:cNvSpPr txBox="1"/>
          <p:nvPr/>
        </p:nvSpPr>
        <p:spPr>
          <a:xfrm>
            <a:off x="733425" y="630347"/>
            <a:ext cx="10896600" cy="5016758"/>
          </a:xfrm>
          <a:prstGeom prst="rect">
            <a:avLst/>
          </a:prstGeom>
          <a:noFill/>
        </p:spPr>
        <p:txBody>
          <a:bodyPr wrap="square">
            <a:spAutoFit/>
          </a:bodyPr>
          <a:lstStyle/>
          <a:p>
            <a:pPr algn="l"/>
            <a:r>
              <a:rPr lang="en-GB" sz="3200" b="0" i="0" dirty="0">
                <a:solidFill>
                  <a:srgbClr val="000000"/>
                </a:solidFill>
                <a:effectLst/>
                <a:latin typeface="Calibri" panose="020F0502020204030204" pitchFamily="34" charset="0"/>
                <a:cs typeface="Calibri" panose="020F0502020204030204" pitchFamily="34" charset="0"/>
              </a:rPr>
              <a:t>Then Jesus went with his disciples to a place called Gethsemane, and he said to them, “Sit here while I go over there and pray.” </a:t>
            </a:r>
            <a:r>
              <a:rPr lang="en-GB" sz="3200" b="1" i="0" baseline="30000" dirty="0">
                <a:solidFill>
                  <a:srgbClr val="000000"/>
                </a:solidFill>
                <a:effectLst/>
                <a:latin typeface="Calibri" panose="020F0502020204030204" pitchFamily="34" charset="0"/>
                <a:cs typeface="Calibri" panose="020F0502020204030204" pitchFamily="34" charset="0"/>
              </a:rPr>
              <a:t>37 </a:t>
            </a:r>
            <a:r>
              <a:rPr lang="en-GB" sz="3200" b="0" i="0" dirty="0">
                <a:solidFill>
                  <a:srgbClr val="000000"/>
                </a:solidFill>
                <a:effectLst/>
                <a:latin typeface="Calibri" panose="020F0502020204030204" pitchFamily="34" charset="0"/>
                <a:cs typeface="Calibri" panose="020F0502020204030204" pitchFamily="34" charset="0"/>
              </a:rPr>
              <a:t>He took Peter and the two sons of Zebedee along with him, and he began to be sorrowful and troubled. </a:t>
            </a:r>
            <a:r>
              <a:rPr lang="en-GB" sz="3200" b="1" i="0" baseline="30000" dirty="0">
                <a:solidFill>
                  <a:srgbClr val="000000"/>
                </a:solidFill>
                <a:effectLst/>
                <a:latin typeface="Calibri" panose="020F0502020204030204" pitchFamily="34" charset="0"/>
                <a:cs typeface="Calibri" panose="020F0502020204030204" pitchFamily="34" charset="0"/>
              </a:rPr>
              <a:t>38 </a:t>
            </a:r>
            <a:r>
              <a:rPr lang="en-GB" sz="3200" b="0" i="0" dirty="0">
                <a:solidFill>
                  <a:srgbClr val="000000"/>
                </a:solidFill>
                <a:effectLst/>
                <a:latin typeface="Calibri" panose="020F0502020204030204" pitchFamily="34" charset="0"/>
                <a:cs typeface="Calibri" panose="020F0502020204030204" pitchFamily="34" charset="0"/>
              </a:rPr>
              <a:t>Then he said to them, “My soul is overwhelmed with sorrow to the point of death. Stay here and keep watch with me.”</a:t>
            </a:r>
          </a:p>
          <a:p>
            <a:pPr algn="l"/>
            <a:endParaRPr lang="en-GB" sz="3200" b="0" i="0" dirty="0">
              <a:solidFill>
                <a:srgbClr val="000000"/>
              </a:solidFill>
              <a:effectLst/>
              <a:latin typeface="Calibri" panose="020F0502020204030204" pitchFamily="34" charset="0"/>
              <a:cs typeface="Calibri" panose="020F0502020204030204" pitchFamily="34" charset="0"/>
            </a:endParaRPr>
          </a:p>
          <a:p>
            <a:pPr algn="l"/>
            <a:r>
              <a:rPr lang="en-GB" sz="3200" b="1" i="0" baseline="30000" dirty="0">
                <a:solidFill>
                  <a:srgbClr val="000000"/>
                </a:solidFill>
                <a:effectLst/>
                <a:latin typeface="Calibri" panose="020F0502020204030204" pitchFamily="34" charset="0"/>
                <a:cs typeface="Calibri" panose="020F0502020204030204" pitchFamily="34" charset="0"/>
              </a:rPr>
              <a:t>39 </a:t>
            </a:r>
            <a:r>
              <a:rPr lang="en-GB" sz="3200" b="0" i="0" dirty="0">
                <a:solidFill>
                  <a:srgbClr val="000000"/>
                </a:solidFill>
                <a:effectLst/>
                <a:latin typeface="Calibri" panose="020F0502020204030204" pitchFamily="34" charset="0"/>
                <a:cs typeface="Calibri" panose="020F0502020204030204" pitchFamily="34" charset="0"/>
              </a:rPr>
              <a:t>Going a little farther, he fell with his face to the ground and prayed, “My Father, if it is possible, may this cup be taken from me. Yet not as I will, but as you will.”</a:t>
            </a:r>
          </a:p>
        </p:txBody>
      </p:sp>
      <p:pic>
        <p:nvPicPr>
          <p:cNvPr id="6" name="Picture 5" descr="Long multicolored ribbons is fluttering in the wind">
            <a:extLst>
              <a:ext uri="{FF2B5EF4-FFF2-40B4-BE49-F238E27FC236}">
                <a16:creationId xmlns:a16="http://schemas.microsoft.com/office/drawing/2014/main" id="{B24300D1-7FCB-48FA-ACC4-80263B11C16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1680285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den's infrastructure plan – A golden egg from the Easter bunny? -  Investors' Corner">
            <a:extLst>
              <a:ext uri="{FF2B5EF4-FFF2-40B4-BE49-F238E27FC236}">
                <a16:creationId xmlns:a16="http://schemas.microsoft.com/office/drawing/2014/main" id="{4D5B8B09-BC2B-47B5-A27C-61A47E81C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807FDF-1009-49AB-AC78-B38D1366F70C}"/>
              </a:ext>
            </a:extLst>
          </p:cNvPr>
          <p:cNvSpPr txBox="1"/>
          <p:nvPr/>
        </p:nvSpPr>
        <p:spPr>
          <a:xfrm>
            <a:off x="2701962" y="2161903"/>
            <a:ext cx="6788076" cy="3416512"/>
          </a:xfrm>
          <a:prstGeom prst="rect">
            <a:avLst/>
          </a:prstGeom>
          <a:effectLst>
            <a:outerShdw blurRad="50800" dist="12700" dir="2700000" algn="tl" rotWithShape="0">
              <a:prstClr val="black">
                <a:alpha val="40000"/>
              </a:prstClr>
            </a:outerShdw>
          </a:effectLst>
        </p:spPr>
        <p:txBody>
          <a:bodyPr vert="horz" lIns="91440" tIns="45720" rIns="91440" bIns="45720" rtlCol="0">
            <a:normAutofit/>
          </a:bodyPr>
          <a:lstStyle/>
          <a:p>
            <a:pPr algn="ctr">
              <a:lnSpc>
                <a:spcPct val="110000"/>
              </a:lnSpc>
              <a:spcAft>
                <a:spcPts val="600"/>
              </a:spcAft>
            </a:pPr>
            <a:r>
              <a:rPr lang="en-GB" sz="3600" dirty="0">
                <a:latin typeface="Calibri" panose="020F0502020204030204" pitchFamily="34" charset="0"/>
                <a:cs typeface="Calibri" panose="020F0502020204030204" pitchFamily="34" charset="0"/>
              </a:rPr>
              <a:t> GOLD RIBBON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118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ng multicolored ribbons is fluttering in the wind">
            <a:extLst>
              <a:ext uri="{FF2B5EF4-FFF2-40B4-BE49-F238E27FC236}">
                <a16:creationId xmlns:a16="http://schemas.microsoft.com/office/drawing/2014/main" id="{20E6307E-BB20-4057-9710-76865092DDE3}"/>
              </a:ext>
            </a:extLst>
          </p:cNvPr>
          <p:cNvPicPr>
            <a:picLocks noChangeAspect="1"/>
          </p:cNvPicPr>
          <p:nvPr/>
        </p:nvPicPr>
        <p:blipFill rotWithShape="1">
          <a:blip r:embed="rId2">
            <a:extLst>
              <a:ext uri="{28A0092B-C50C-407E-A947-70E740481C1C}">
                <a14:useLocalDpi xmlns:a14="http://schemas.microsoft.com/office/drawing/2010/main" val="0"/>
              </a:ext>
            </a:extLst>
          </a:blip>
          <a:srcRect t="8558" b="7172"/>
          <a:stretch/>
        </p:blipFill>
        <p:spPr>
          <a:xfrm>
            <a:off x="20" y="10"/>
            <a:ext cx="12191980" cy="6857990"/>
          </a:xfrm>
          <a:prstGeom prst="rect">
            <a:avLst/>
          </a:prstGeom>
        </p:spPr>
      </p:pic>
      <p:sp>
        <p:nvSpPr>
          <p:cNvPr id="23"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987C2-A2D2-4844-8C3D-BE4BD829DDFA}"/>
              </a:ext>
            </a:extLst>
          </p:cNvPr>
          <p:cNvSpPr>
            <a:spLocks noGrp="1"/>
          </p:cNvSpPr>
          <p:nvPr>
            <p:ph type="ctrTitle"/>
          </p:nvPr>
        </p:nvSpPr>
        <p:spPr>
          <a:xfrm>
            <a:off x="1048561" y="1066800"/>
            <a:ext cx="3931320" cy="2267193"/>
          </a:xfrm>
        </p:spPr>
        <p:txBody>
          <a:bodyPr>
            <a:normAutofit fontScale="90000"/>
          </a:bodyPr>
          <a:lstStyle/>
          <a:p>
            <a:r>
              <a:rPr lang="mi-NZ" sz="4000" dirty="0">
                <a:latin typeface="Calibri" panose="020F0502020204030204" pitchFamily="34" charset="0"/>
                <a:cs typeface="Calibri" panose="020F0502020204030204" pitchFamily="34" charset="0"/>
              </a:rPr>
              <a:t>THANK YOU FOR COMING </a:t>
            </a:r>
            <a:br>
              <a:rPr lang="mi-NZ" sz="4000" dirty="0">
                <a:latin typeface="Calibri" panose="020F0502020204030204" pitchFamily="34" charset="0"/>
                <a:cs typeface="Calibri" panose="020F0502020204030204" pitchFamily="34" charset="0"/>
              </a:rPr>
            </a:br>
            <a:br>
              <a:rPr lang="mi-NZ" sz="4000" dirty="0">
                <a:latin typeface="Calibri" panose="020F0502020204030204" pitchFamily="34" charset="0"/>
                <a:cs typeface="Calibri" panose="020F0502020204030204" pitchFamily="34" charset="0"/>
              </a:rPr>
            </a:br>
            <a:r>
              <a:rPr lang="mi-NZ" sz="4000" dirty="0">
                <a:latin typeface="Calibri" panose="020F0502020204030204" pitchFamily="34" charset="0"/>
                <a:cs typeface="Calibri" panose="020F0502020204030204" pitchFamily="34" charset="0"/>
              </a:rPr>
              <a:t>HAPPY EASTER!</a:t>
            </a:r>
            <a:endParaRPr lang="en-NZ" sz="4000" dirty="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3871114"/>
            <a:ext cx="867485" cy="115439"/>
            <a:chOff x="8910933" y="1861308"/>
            <a:chExt cx="867485" cy="115439"/>
          </a:xfrm>
        </p:grpSpPr>
        <p:sp>
          <p:nvSpPr>
            <p:cNvPr id="26" name="Rectangle 25">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745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9AB55-795D-433B-B111-6016253FAB3D}"/>
              </a:ext>
            </a:extLst>
          </p:cNvPr>
          <p:cNvSpPr txBox="1"/>
          <p:nvPr/>
        </p:nvSpPr>
        <p:spPr>
          <a:xfrm>
            <a:off x="628649" y="485775"/>
            <a:ext cx="10982325" cy="5693866"/>
          </a:xfrm>
          <a:prstGeom prst="rect">
            <a:avLst/>
          </a:prstGeom>
          <a:noFill/>
        </p:spPr>
        <p:txBody>
          <a:bodyPr wrap="square">
            <a:spAutoFit/>
          </a:bodyPr>
          <a:lstStyle/>
          <a:p>
            <a:pPr algn="l"/>
            <a:r>
              <a:rPr lang="en-GB" sz="2800" b="1" i="0" baseline="30000" dirty="0">
                <a:solidFill>
                  <a:srgbClr val="000000"/>
                </a:solidFill>
                <a:effectLst/>
                <a:latin typeface="Calibri" panose="020F0502020204030204" pitchFamily="34" charset="0"/>
                <a:cs typeface="Calibri" panose="020F0502020204030204" pitchFamily="34" charset="0"/>
              </a:rPr>
              <a:t>40 </a:t>
            </a:r>
            <a:r>
              <a:rPr lang="en-GB" sz="2800" b="0" i="0" dirty="0">
                <a:solidFill>
                  <a:srgbClr val="000000"/>
                </a:solidFill>
                <a:effectLst/>
                <a:latin typeface="Calibri" panose="020F0502020204030204" pitchFamily="34" charset="0"/>
                <a:cs typeface="Calibri" panose="020F0502020204030204" pitchFamily="34" charset="0"/>
              </a:rPr>
              <a:t>Then he returned to his disciples and found them sleeping. “Couldn’t you men keep watch with me for one hour?” he asked Peter. </a:t>
            </a:r>
            <a:r>
              <a:rPr lang="en-GB" sz="2800" b="1" i="0" baseline="30000" dirty="0">
                <a:solidFill>
                  <a:srgbClr val="000000"/>
                </a:solidFill>
                <a:effectLst/>
                <a:latin typeface="Calibri" panose="020F0502020204030204" pitchFamily="34" charset="0"/>
                <a:cs typeface="Calibri" panose="020F0502020204030204" pitchFamily="34" charset="0"/>
              </a:rPr>
              <a:t>41 </a:t>
            </a:r>
            <a:r>
              <a:rPr lang="en-GB" sz="2800" b="0" i="0" dirty="0">
                <a:solidFill>
                  <a:srgbClr val="000000"/>
                </a:solidFill>
                <a:effectLst/>
                <a:latin typeface="Calibri" panose="020F0502020204030204" pitchFamily="34" charset="0"/>
                <a:cs typeface="Calibri" panose="020F0502020204030204" pitchFamily="34" charset="0"/>
              </a:rPr>
              <a:t>“Watch and pray so that you will not fall into temptation. The spirit is willing, but the flesh is weak.”</a:t>
            </a:r>
          </a:p>
          <a:p>
            <a:pPr algn="l"/>
            <a:r>
              <a:rPr lang="en-GB" sz="2800" b="1" i="0" baseline="30000" dirty="0">
                <a:solidFill>
                  <a:srgbClr val="000000"/>
                </a:solidFill>
                <a:effectLst/>
                <a:latin typeface="Calibri" panose="020F0502020204030204" pitchFamily="34" charset="0"/>
                <a:cs typeface="Calibri" panose="020F0502020204030204" pitchFamily="34" charset="0"/>
              </a:rPr>
              <a:t>42 </a:t>
            </a:r>
            <a:r>
              <a:rPr lang="en-GB" sz="2800" b="0" i="0" dirty="0">
                <a:solidFill>
                  <a:srgbClr val="000000"/>
                </a:solidFill>
                <a:effectLst/>
                <a:latin typeface="Calibri" panose="020F0502020204030204" pitchFamily="34" charset="0"/>
                <a:cs typeface="Calibri" panose="020F0502020204030204" pitchFamily="34" charset="0"/>
              </a:rPr>
              <a:t>He went away a second time and prayed, “My Father, if it is not possible for this cup to be taken away unless I drink it, may your will be done.”</a:t>
            </a:r>
          </a:p>
          <a:p>
            <a:pPr algn="l"/>
            <a:r>
              <a:rPr lang="en-GB" sz="2800" b="1" i="0" baseline="30000" dirty="0">
                <a:solidFill>
                  <a:srgbClr val="000000"/>
                </a:solidFill>
                <a:effectLst/>
                <a:latin typeface="Calibri" panose="020F0502020204030204" pitchFamily="34" charset="0"/>
                <a:cs typeface="Calibri" panose="020F0502020204030204" pitchFamily="34" charset="0"/>
              </a:rPr>
              <a:t>43 </a:t>
            </a:r>
            <a:r>
              <a:rPr lang="en-GB" sz="2800" b="0" i="0" dirty="0">
                <a:solidFill>
                  <a:srgbClr val="000000"/>
                </a:solidFill>
                <a:effectLst/>
                <a:latin typeface="Calibri" panose="020F0502020204030204" pitchFamily="34" charset="0"/>
                <a:cs typeface="Calibri" panose="020F0502020204030204" pitchFamily="34" charset="0"/>
              </a:rPr>
              <a:t>When he came back, he again found them sleeping, because their eyes were heavy. </a:t>
            </a:r>
            <a:r>
              <a:rPr lang="en-GB" sz="2800" b="1" i="0" baseline="30000" dirty="0">
                <a:solidFill>
                  <a:srgbClr val="000000"/>
                </a:solidFill>
                <a:effectLst/>
                <a:latin typeface="Calibri" panose="020F0502020204030204" pitchFamily="34" charset="0"/>
                <a:cs typeface="Calibri" panose="020F0502020204030204" pitchFamily="34" charset="0"/>
              </a:rPr>
              <a:t>44 </a:t>
            </a:r>
            <a:r>
              <a:rPr lang="en-GB" sz="2800" b="0" i="0" dirty="0">
                <a:solidFill>
                  <a:srgbClr val="000000"/>
                </a:solidFill>
                <a:effectLst/>
                <a:latin typeface="Calibri" panose="020F0502020204030204" pitchFamily="34" charset="0"/>
                <a:cs typeface="Calibri" panose="020F0502020204030204" pitchFamily="34" charset="0"/>
              </a:rPr>
              <a:t>So he left them and went away once more and prayed the third time, saying the same thing.</a:t>
            </a:r>
          </a:p>
          <a:p>
            <a:pPr algn="l"/>
            <a:r>
              <a:rPr lang="en-GB" sz="2800" b="1" i="0" baseline="30000" dirty="0">
                <a:solidFill>
                  <a:srgbClr val="000000"/>
                </a:solidFill>
                <a:effectLst/>
                <a:latin typeface="Calibri" panose="020F0502020204030204" pitchFamily="34" charset="0"/>
                <a:cs typeface="Calibri" panose="020F0502020204030204" pitchFamily="34" charset="0"/>
              </a:rPr>
              <a:t>45 </a:t>
            </a:r>
            <a:r>
              <a:rPr lang="en-GB" sz="2800" b="0" i="0" dirty="0">
                <a:solidFill>
                  <a:srgbClr val="000000"/>
                </a:solidFill>
                <a:effectLst/>
                <a:latin typeface="Calibri" panose="020F0502020204030204" pitchFamily="34" charset="0"/>
                <a:cs typeface="Calibri" panose="020F0502020204030204" pitchFamily="34" charset="0"/>
              </a:rPr>
              <a:t>Then he returned to the disciples and said to them, “Are you still sleeping and resting? Look, the hour has come, and the Son of Man is delivered into the hands of sinners. </a:t>
            </a:r>
            <a:r>
              <a:rPr lang="en-GB" sz="2800" b="1" i="0" baseline="30000" dirty="0">
                <a:solidFill>
                  <a:srgbClr val="000000"/>
                </a:solidFill>
                <a:effectLst/>
                <a:latin typeface="Calibri" panose="020F0502020204030204" pitchFamily="34" charset="0"/>
                <a:cs typeface="Calibri" panose="020F0502020204030204" pitchFamily="34" charset="0"/>
              </a:rPr>
              <a:t>46 </a:t>
            </a:r>
            <a:r>
              <a:rPr lang="en-GB" sz="2800" b="0" i="0" dirty="0">
                <a:solidFill>
                  <a:srgbClr val="000000"/>
                </a:solidFill>
                <a:effectLst/>
                <a:latin typeface="Calibri" panose="020F0502020204030204" pitchFamily="34" charset="0"/>
                <a:cs typeface="Calibri" panose="020F0502020204030204" pitchFamily="34" charset="0"/>
              </a:rPr>
              <a:t>Rise! Let us go! Here comes my betrayer!”</a:t>
            </a:r>
          </a:p>
        </p:txBody>
      </p:sp>
      <p:pic>
        <p:nvPicPr>
          <p:cNvPr id="4" name="Picture 3" descr="Long multicolored ribbons is fluttering in the wind">
            <a:extLst>
              <a:ext uri="{FF2B5EF4-FFF2-40B4-BE49-F238E27FC236}">
                <a16:creationId xmlns:a16="http://schemas.microsoft.com/office/drawing/2014/main" id="{CED76CC3-218B-41E3-94B4-8863C4B31E0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5197" t="-1" r="29333" b="-1"/>
          <a:stretch/>
        </p:blipFill>
        <p:spPr>
          <a:xfrm>
            <a:off x="11630024" y="10"/>
            <a:ext cx="561975" cy="6857990"/>
          </a:xfrm>
          <a:prstGeom prst="rect">
            <a:avLst/>
          </a:prstGeom>
        </p:spPr>
      </p:pic>
    </p:spTree>
    <p:extLst>
      <p:ext uri="{BB962C8B-B14F-4D97-AF65-F5344CB8AC3E}">
        <p14:creationId xmlns:p14="http://schemas.microsoft.com/office/powerpoint/2010/main" val="286325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3315A-9740-4E4C-AB5F-6B3AE20B34B2}"/>
              </a:ext>
            </a:extLst>
          </p:cNvPr>
          <p:cNvSpPr/>
          <p:nvPr/>
        </p:nvSpPr>
        <p:spPr>
          <a:xfrm>
            <a:off x="294640" y="314960"/>
            <a:ext cx="11643360" cy="484632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hrist Walks into the Garden">
            <a:extLst>
              <a:ext uri="{FF2B5EF4-FFF2-40B4-BE49-F238E27FC236}">
                <a16:creationId xmlns:a16="http://schemas.microsoft.com/office/drawing/2014/main" id="{A857885A-7866-4FA4-8FE8-F92081153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8"/>
          <a:stretch/>
        </p:blipFill>
        <p:spPr bwMode="auto">
          <a:xfrm>
            <a:off x="396240" y="416559"/>
            <a:ext cx="6762297" cy="4622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sus' Transfiguration Bible Story Study Guide">
            <a:extLst>
              <a:ext uri="{FF2B5EF4-FFF2-40B4-BE49-F238E27FC236}">
                <a16:creationId xmlns:a16="http://schemas.microsoft.com/office/drawing/2014/main" id="{60142203-B010-4D2E-A1A3-11D7D6B37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960" y="416560"/>
            <a:ext cx="462280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1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Jesus' Agony in the Garden | The Word Among Us">
            <a:extLst>
              <a:ext uri="{FF2B5EF4-FFF2-40B4-BE49-F238E27FC236}">
                <a16:creationId xmlns:a16="http://schemas.microsoft.com/office/drawing/2014/main" id="{ADBB4A4A-23E1-4000-8FB8-B2549D336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92" b="6138"/>
          <a:stretch/>
        </p:blipFill>
        <p:spPr bwMode="auto">
          <a:xfrm>
            <a:off x="1" y="10"/>
            <a:ext cx="12192000"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5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4E2CF0-B48F-4AC0-AAC7-AB38BF9C9BA4}"/>
              </a:ext>
            </a:extLst>
          </p:cNvPr>
          <p:cNvSpPr txBox="1"/>
          <p:nvPr/>
        </p:nvSpPr>
        <p:spPr>
          <a:xfrm>
            <a:off x="847725" y="943660"/>
            <a:ext cx="6096000" cy="3046988"/>
          </a:xfrm>
          <a:prstGeom prst="rect">
            <a:avLst/>
          </a:prstGeom>
          <a:noFill/>
        </p:spPr>
        <p:txBody>
          <a:bodyPr wrap="square">
            <a:spAutoFit/>
          </a:bodyPr>
          <a:lstStyle/>
          <a:p>
            <a:r>
              <a:rPr lang="en-GB" sz="3200" dirty="0">
                <a:latin typeface="Calibri" panose="020F0502020204030204" pitchFamily="34" charset="0"/>
                <a:cs typeface="Calibri" panose="020F0502020204030204" pitchFamily="34" charset="0"/>
              </a:rPr>
              <a:t>RED AND GREEN RIBBONS</a:t>
            </a:r>
          </a:p>
          <a:p>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What are some of the bad things that you see in the world and in your everyday life that cause you to feel sorrow and sadness?</a:t>
            </a:r>
            <a:endParaRPr lang="en-NZ" sz="3200" dirty="0">
              <a:latin typeface="Calibri" panose="020F0502020204030204" pitchFamily="34" charset="0"/>
              <a:cs typeface="Calibri" panose="020F0502020204030204" pitchFamily="34" charset="0"/>
            </a:endParaRPr>
          </a:p>
        </p:txBody>
      </p:sp>
      <p:pic>
        <p:nvPicPr>
          <p:cNvPr id="14" name="Picture 13" descr="Long multicolored ribbons is fluttering in the wind">
            <a:extLst>
              <a:ext uri="{FF2B5EF4-FFF2-40B4-BE49-F238E27FC236}">
                <a16:creationId xmlns:a16="http://schemas.microsoft.com/office/drawing/2014/main" id="{C0031774-47F6-4F58-8998-182871CA287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114379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469900" y="558165"/>
            <a:ext cx="6662420" cy="2831544"/>
          </a:xfrm>
          <a:prstGeom prst="rect">
            <a:avLst/>
          </a:prstGeom>
          <a:noFill/>
        </p:spPr>
        <p:txBody>
          <a:bodyPr wrap="square" rtlCol="0">
            <a:spAutoFit/>
          </a:bodyPr>
          <a:lstStyle/>
          <a:p>
            <a:r>
              <a:rPr lang="en-GB" sz="3200" b="0" i="0" dirty="0">
                <a:solidFill>
                  <a:srgbClr val="202124"/>
                </a:solidFill>
                <a:effectLst/>
                <a:latin typeface="Calibri" panose="020F0502020204030204" pitchFamily="34" charset="0"/>
                <a:cs typeface="Calibri" panose="020F0502020204030204" pitchFamily="34" charset="0"/>
              </a:rPr>
              <a:t>In Christ alone my hope is found</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He is my light, my strength, my song</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This cornerstone, this solid ground</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Firm through the fiercest drought and storm</a:t>
            </a:r>
          </a:p>
          <a:p>
            <a:endParaRPr lang="en-NZ" dirty="0"/>
          </a:p>
        </p:txBody>
      </p:sp>
      <p:pic>
        <p:nvPicPr>
          <p:cNvPr id="3" name="Picture 2" descr="Long multicolored ribbons is fluttering in the wind">
            <a:extLst>
              <a:ext uri="{FF2B5EF4-FFF2-40B4-BE49-F238E27FC236}">
                <a16:creationId xmlns:a16="http://schemas.microsoft.com/office/drawing/2014/main" id="{9D31DB66-DAA6-4F24-AB06-F097C0A88B2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341947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BC03D6-A5E9-4421-869F-AFE1C0C44069}"/>
              </a:ext>
            </a:extLst>
          </p:cNvPr>
          <p:cNvSpPr txBox="1"/>
          <p:nvPr/>
        </p:nvSpPr>
        <p:spPr>
          <a:xfrm>
            <a:off x="633730" y="910590"/>
            <a:ext cx="6661150" cy="3046988"/>
          </a:xfrm>
          <a:prstGeom prst="rect">
            <a:avLst/>
          </a:prstGeom>
          <a:noFill/>
        </p:spPr>
        <p:txBody>
          <a:bodyPr wrap="square" rtlCol="0">
            <a:spAutoFit/>
          </a:bodyPr>
          <a:lstStyle/>
          <a:p>
            <a:r>
              <a:rPr lang="en-GB" sz="3200" b="0" i="0" dirty="0">
                <a:solidFill>
                  <a:srgbClr val="202124"/>
                </a:solidFill>
                <a:effectLst/>
                <a:latin typeface="Calibri" panose="020F0502020204030204" pitchFamily="34" charset="0"/>
                <a:cs typeface="Calibri" panose="020F0502020204030204" pitchFamily="34" charset="0"/>
              </a:rPr>
              <a:t>What heights of love, what depths of peace</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When fears are stilled, when strivings cease</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My comforter, my all in all</a:t>
            </a:r>
            <a:br>
              <a:rPr lang="en-GB" sz="3200" dirty="0">
                <a:latin typeface="Calibri" panose="020F0502020204030204" pitchFamily="34" charset="0"/>
                <a:cs typeface="Calibri" panose="020F0502020204030204" pitchFamily="34" charset="0"/>
              </a:rPr>
            </a:br>
            <a:r>
              <a:rPr lang="en-GB" sz="3200" b="0" i="0" dirty="0">
                <a:solidFill>
                  <a:srgbClr val="202124"/>
                </a:solidFill>
                <a:effectLst/>
                <a:latin typeface="Calibri" panose="020F0502020204030204" pitchFamily="34" charset="0"/>
                <a:cs typeface="Calibri" panose="020F0502020204030204" pitchFamily="34" charset="0"/>
              </a:rPr>
              <a:t>Here in the love of Christ I stand</a:t>
            </a:r>
            <a:endParaRPr lang="en-NZ" sz="3200" dirty="0">
              <a:latin typeface="Calibri" panose="020F0502020204030204" pitchFamily="34" charset="0"/>
              <a:cs typeface="Calibri" panose="020F0502020204030204" pitchFamily="34" charset="0"/>
            </a:endParaRPr>
          </a:p>
        </p:txBody>
      </p:sp>
      <p:pic>
        <p:nvPicPr>
          <p:cNvPr id="3" name="Picture 2" descr="Long multicolored ribbons is fluttering in the wind">
            <a:extLst>
              <a:ext uri="{FF2B5EF4-FFF2-40B4-BE49-F238E27FC236}">
                <a16:creationId xmlns:a16="http://schemas.microsoft.com/office/drawing/2014/main" id="{C4DEB66E-976E-415A-A9E9-D186701546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6166" r="29333" b="-1"/>
          <a:stretch/>
        </p:blipFill>
        <p:spPr>
          <a:xfrm>
            <a:off x="7620000" y="10"/>
            <a:ext cx="4572000" cy="6857990"/>
          </a:xfrm>
          <a:prstGeom prst="rect">
            <a:avLst/>
          </a:prstGeom>
        </p:spPr>
      </p:pic>
    </p:spTree>
    <p:extLst>
      <p:ext uri="{BB962C8B-B14F-4D97-AF65-F5344CB8AC3E}">
        <p14:creationId xmlns:p14="http://schemas.microsoft.com/office/powerpoint/2010/main" val="205199518"/>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47</TotalTime>
  <Words>1933</Words>
  <Application>Microsoft Office PowerPoint</Application>
  <PresentationFormat>Widescreen</PresentationFormat>
  <Paragraphs>69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Bembo</vt:lpstr>
      <vt:lpstr>Calibri</vt:lpstr>
      <vt:lpstr>system-ui</vt:lpstr>
      <vt:lpstr>AdornVTI</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HAPPY EASTER!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Annette Osborne</dc:creator>
  <cp:lastModifiedBy>Annette Osborne</cp:lastModifiedBy>
  <cp:revision>5</cp:revision>
  <dcterms:created xsi:type="dcterms:W3CDTF">2022-03-24T19:57:47Z</dcterms:created>
  <dcterms:modified xsi:type="dcterms:W3CDTF">2022-03-24T20:45:29Z</dcterms:modified>
</cp:coreProperties>
</file>